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93" r:id="rId3"/>
    <p:sldId id="258" r:id="rId4"/>
    <p:sldId id="290" r:id="rId5"/>
    <p:sldId id="267" r:id="rId6"/>
    <p:sldId id="294" r:id="rId7"/>
    <p:sldId id="281" r:id="rId8"/>
    <p:sldId id="286" r:id="rId9"/>
    <p:sldId id="300" r:id="rId10"/>
    <p:sldId id="296" r:id="rId11"/>
    <p:sldId id="295" r:id="rId12"/>
    <p:sldId id="289" r:id="rId13"/>
    <p:sldId id="297" r:id="rId14"/>
    <p:sldId id="309" r:id="rId15"/>
    <p:sldId id="298" r:id="rId16"/>
    <p:sldId id="291" r:id="rId17"/>
    <p:sldId id="288" r:id="rId18"/>
    <p:sldId id="304" r:id="rId19"/>
    <p:sldId id="303" r:id="rId20"/>
    <p:sldId id="302" r:id="rId21"/>
    <p:sldId id="292" r:id="rId22"/>
    <p:sldId id="305" r:id="rId23"/>
    <p:sldId id="28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6981"/>
    <a:srgbClr val="81A3AC"/>
    <a:srgbClr val="EAEAEA"/>
    <a:srgbClr val="F5F5F5"/>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8" d="100"/>
          <a:sy n="68" d="100"/>
        </p:scale>
        <p:origin x="6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D4915B-D8F5-465B-B8D9-9E7B3C377F25}" type="datetimeFigureOut">
              <a:rPr lang="zh-CN" altLang="en-US" smtClean="0"/>
              <a:t>2024/4/19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191608-96B7-4408-BAB6-E2B6C06C2058}" type="slidenum">
              <a:rPr lang="zh-CN" altLang="en-US" smtClean="0"/>
              <a:t>‹#›</a:t>
            </a:fld>
            <a:endParaRPr lang="zh-CN" altLang="en-US"/>
          </a:p>
        </p:txBody>
      </p:sp>
    </p:spTree>
    <p:extLst>
      <p:ext uri="{BB962C8B-B14F-4D97-AF65-F5344CB8AC3E}">
        <p14:creationId xmlns:p14="http://schemas.microsoft.com/office/powerpoint/2010/main" val="26553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67706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7696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26882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4286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44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7325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405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445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967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2063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7382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93884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9314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DCBE3B0D-E3B5-49EB-B71F-FCF3A9E92577}"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74369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9F8D8-76C8-8B10-941D-5F00A03A9A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2DD0219-3B5F-1CAE-2054-50BFF9B954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0E7393-9B74-AA9D-A1EE-5365108F90C4}"/>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5" name="页脚占位符 4">
            <a:extLst>
              <a:ext uri="{FF2B5EF4-FFF2-40B4-BE49-F238E27FC236}">
                <a16:creationId xmlns:a16="http://schemas.microsoft.com/office/drawing/2014/main" id="{AEECA138-7AC3-FA35-44E6-C353F24861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6FE744-C605-CCC7-C9A8-A52CA6358D8E}"/>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1596724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323CE7-5753-402E-B26E-48DB49FB0F6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11FAD35-2F1F-072C-73FB-46645FC381A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703E9D-6BEA-0108-7600-6B34D5334BAF}"/>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5" name="页脚占位符 4">
            <a:extLst>
              <a:ext uri="{FF2B5EF4-FFF2-40B4-BE49-F238E27FC236}">
                <a16:creationId xmlns:a16="http://schemas.microsoft.com/office/drawing/2014/main" id="{6CCBFB85-A71D-2D7F-AD2F-6F678BD74E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961268-7BA8-4F81-E147-97590D2207AB}"/>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755351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AE1D9A1-7CEE-E697-3592-3ACB71EA185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BC0BB62-F899-EB73-D53F-6BAAB3626BB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7442A6-2CE6-0DDD-A62E-2577FB170B67}"/>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5" name="页脚占位符 4">
            <a:extLst>
              <a:ext uri="{FF2B5EF4-FFF2-40B4-BE49-F238E27FC236}">
                <a16:creationId xmlns:a16="http://schemas.microsoft.com/office/drawing/2014/main" id="{06885D91-9001-09A5-6B41-EDCA08895C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666A25-8936-0F2F-BC92-360A368DA74A}"/>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954415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425"/>
            <a:ext cx="10363200" cy="1470024"/>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543354" indent="0" algn="ctr">
              <a:buNone/>
              <a:defRPr>
                <a:solidFill>
                  <a:schemeClr val="tx1">
                    <a:tint val="75000"/>
                  </a:schemeClr>
                </a:solidFill>
              </a:defRPr>
            </a:lvl2pPr>
            <a:lvl3pPr marL="1086709" indent="0" algn="ctr">
              <a:buNone/>
              <a:defRPr>
                <a:solidFill>
                  <a:schemeClr val="tx1">
                    <a:tint val="75000"/>
                  </a:schemeClr>
                </a:solidFill>
              </a:defRPr>
            </a:lvl3pPr>
            <a:lvl4pPr marL="1630062" indent="0" algn="ctr">
              <a:buNone/>
              <a:defRPr>
                <a:solidFill>
                  <a:schemeClr val="tx1">
                    <a:tint val="75000"/>
                  </a:schemeClr>
                </a:solidFill>
              </a:defRPr>
            </a:lvl4pPr>
            <a:lvl5pPr marL="2173416" indent="0" algn="ctr">
              <a:buNone/>
              <a:defRPr>
                <a:solidFill>
                  <a:schemeClr val="tx1">
                    <a:tint val="75000"/>
                  </a:schemeClr>
                </a:solidFill>
              </a:defRPr>
            </a:lvl5pPr>
            <a:lvl6pPr marL="2716769" indent="0" algn="ctr">
              <a:buNone/>
              <a:defRPr>
                <a:solidFill>
                  <a:schemeClr val="tx1">
                    <a:tint val="75000"/>
                  </a:schemeClr>
                </a:solidFill>
              </a:defRPr>
            </a:lvl6pPr>
            <a:lvl7pPr marL="3260124" indent="0" algn="ctr">
              <a:buNone/>
              <a:defRPr>
                <a:solidFill>
                  <a:schemeClr val="tx1">
                    <a:tint val="75000"/>
                  </a:schemeClr>
                </a:solidFill>
              </a:defRPr>
            </a:lvl7pPr>
            <a:lvl8pPr marL="3803478" indent="0" algn="ctr">
              <a:buNone/>
              <a:defRPr>
                <a:solidFill>
                  <a:schemeClr val="tx1">
                    <a:tint val="75000"/>
                  </a:schemeClr>
                </a:solidFill>
              </a:defRPr>
            </a:lvl8pPr>
            <a:lvl9pPr marL="4346832"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0049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351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741"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438">
                <a:solidFill>
                  <a:schemeClr val="tx1">
                    <a:tint val="75000"/>
                  </a:schemeClr>
                </a:solidFill>
              </a:defRPr>
            </a:lvl1pPr>
            <a:lvl2pPr marL="543354" indent="0">
              <a:buNone/>
              <a:defRPr sz="2167">
                <a:solidFill>
                  <a:schemeClr val="tx1">
                    <a:tint val="75000"/>
                  </a:schemeClr>
                </a:solidFill>
              </a:defRPr>
            </a:lvl2pPr>
            <a:lvl3pPr marL="1086709" indent="0">
              <a:buNone/>
              <a:defRPr sz="1896">
                <a:solidFill>
                  <a:schemeClr val="tx1">
                    <a:tint val="75000"/>
                  </a:schemeClr>
                </a:solidFill>
              </a:defRPr>
            </a:lvl3pPr>
            <a:lvl4pPr marL="1630062" indent="0">
              <a:buNone/>
              <a:defRPr sz="1625">
                <a:solidFill>
                  <a:schemeClr val="tx1">
                    <a:tint val="75000"/>
                  </a:schemeClr>
                </a:solidFill>
              </a:defRPr>
            </a:lvl4pPr>
            <a:lvl5pPr marL="2173416" indent="0">
              <a:buNone/>
              <a:defRPr sz="1625">
                <a:solidFill>
                  <a:schemeClr val="tx1">
                    <a:tint val="75000"/>
                  </a:schemeClr>
                </a:solidFill>
              </a:defRPr>
            </a:lvl5pPr>
            <a:lvl6pPr marL="2716769" indent="0">
              <a:buNone/>
              <a:defRPr sz="1625">
                <a:solidFill>
                  <a:schemeClr val="tx1">
                    <a:tint val="75000"/>
                  </a:schemeClr>
                </a:solidFill>
              </a:defRPr>
            </a:lvl6pPr>
            <a:lvl7pPr marL="3260124" indent="0">
              <a:buNone/>
              <a:defRPr sz="1625">
                <a:solidFill>
                  <a:schemeClr val="tx1">
                    <a:tint val="75000"/>
                  </a:schemeClr>
                </a:solidFill>
              </a:defRPr>
            </a:lvl7pPr>
            <a:lvl8pPr marL="3803478" indent="0">
              <a:buNone/>
              <a:defRPr sz="1625">
                <a:solidFill>
                  <a:schemeClr val="tx1">
                    <a:tint val="75000"/>
                  </a:schemeClr>
                </a:solidFill>
              </a:defRPr>
            </a:lvl8pPr>
            <a:lvl9pPr marL="4346832" indent="0">
              <a:buNone/>
              <a:defRPr sz="162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2652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25964"/>
          </a:xfrm>
        </p:spPr>
        <p:txBody>
          <a:bodyPr/>
          <a:lstStyle>
            <a:lvl1pPr>
              <a:defRPr sz="3386"/>
            </a:lvl1pPr>
            <a:lvl2pPr>
              <a:defRPr sz="2844"/>
            </a:lvl2pPr>
            <a:lvl3pPr>
              <a:defRPr sz="2438"/>
            </a:lvl3pPr>
            <a:lvl4pPr>
              <a:defRPr sz="2167"/>
            </a:lvl4pPr>
            <a:lvl5pPr>
              <a:defRPr sz="2167"/>
            </a:lvl5pPr>
            <a:lvl6pPr>
              <a:defRPr sz="2167"/>
            </a:lvl6pPr>
            <a:lvl7pPr>
              <a:defRPr sz="2167"/>
            </a:lvl7pPr>
            <a:lvl8pPr>
              <a:defRPr sz="2167"/>
            </a:lvl8pPr>
            <a:lvl9pPr>
              <a:defRPr sz="21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600200"/>
            <a:ext cx="5384800" cy="4525964"/>
          </a:xfrm>
        </p:spPr>
        <p:txBody>
          <a:bodyPr/>
          <a:lstStyle>
            <a:lvl1pPr>
              <a:defRPr sz="3386"/>
            </a:lvl1pPr>
            <a:lvl2pPr>
              <a:defRPr sz="2844"/>
            </a:lvl2pPr>
            <a:lvl3pPr>
              <a:defRPr sz="2438"/>
            </a:lvl3pPr>
            <a:lvl4pPr>
              <a:defRPr sz="2167"/>
            </a:lvl4pPr>
            <a:lvl5pPr>
              <a:defRPr sz="2167"/>
            </a:lvl5pPr>
            <a:lvl6pPr>
              <a:defRPr sz="2167"/>
            </a:lvl6pPr>
            <a:lvl7pPr>
              <a:defRPr sz="2167"/>
            </a:lvl7pPr>
            <a:lvl8pPr>
              <a:defRPr sz="2167"/>
            </a:lvl8pPr>
            <a:lvl9pPr>
              <a:defRPr sz="21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78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4"/>
            <a:ext cx="5386917" cy="639761"/>
          </a:xfrm>
        </p:spPr>
        <p:txBody>
          <a:bodyPr anchor="b"/>
          <a:lstStyle>
            <a:lvl1pPr marL="0" indent="0">
              <a:buNone/>
              <a:defRPr sz="2844" b="1"/>
            </a:lvl1pPr>
            <a:lvl2pPr marL="543354" indent="0">
              <a:buNone/>
              <a:defRPr sz="2438" b="1"/>
            </a:lvl2pPr>
            <a:lvl3pPr marL="1086709" indent="0">
              <a:buNone/>
              <a:defRPr sz="2167" b="1"/>
            </a:lvl3pPr>
            <a:lvl4pPr marL="1630062" indent="0">
              <a:buNone/>
              <a:defRPr sz="1896" b="1"/>
            </a:lvl4pPr>
            <a:lvl5pPr marL="2173416" indent="0">
              <a:buNone/>
              <a:defRPr sz="1896" b="1"/>
            </a:lvl5pPr>
            <a:lvl6pPr marL="2716769" indent="0">
              <a:buNone/>
              <a:defRPr sz="1896" b="1"/>
            </a:lvl6pPr>
            <a:lvl7pPr marL="3260124" indent="0">
              <a:buNone/>
              <a:defRPr sz="1896" b="1"/>
            </a:lvl7pPr>
            <a:lvl8pPr marL="3803478" indent="0">
              <a:buNone/>
              <a:defRPr sz="1896" b="1"/>
            </a:lvl8pPr>
            <a:lvl9pPr marL="4346832" indent="0">
              <a:buNone/>
              <a:defRPr sz="1896" b="1"/>
            </a:lvl9pPr>
          </a:lstStyle>
          <a:p>
            <a:pPr lvl="0"/>
            <a:r>
              <a:rPr lang="zh-CN" altLang="en-US"/>
              <a:t>单击此处编辑母版文本样式</a:t>
            </a:r>
          </a:p>
        </p:txBody>
      </p:sp>
      <p:sp>
        <p:nvSpPr>
          <p:cNvPr id="4" name="内容占位符 3"/>
          <p:cNvSpPr>
            <a:spLocks noGrp="1"/>
          </p:cNvSpPr>
          <p:nvPr>
            <p:ph sz="half" idx="2"/>
          </p:nvPr>
        </p:nvSpPr>
        <p:spPr>
          <a:xfrm>
            <a:off x="609600" y="2174876"/>
            <a:ext cx="5386917" cy="3951288"/>
          </a:xfrm>
        </p:spPr>
        <p:txBody>
          <a:bodyPr/>
          <a:lstStyle>
            <a:lvl1pPr>
              <a:defRPr sz="2844"/>
            </a:lvl1pPr>
            <a:lvl2pPr>
              <a:defRPr sz="2438"/>
            </a:lvl2pPr>
            <a:lvl3pPr>
              <a:defRPr sz="2167"/>
            </a:lvl3pPr>
            <a:lvl4pPr>
              <a:defRPr sz="1896"/>
            </a:lvl4pPr>
            <a:lvl5pPr>
              <a:defRPr sz="1896"/>
            </a:lvl5pPr>
            <a:lvl6pPr>
              <a:defRPr sz="1896"/>
            </a:lvl6pPr>
            <a:lvl7pPr>
              <a:defRPr sz="1896"/>
            </a:lvl7pPr>
            <a:lvl8pPr>
              <a:defRPr sz="1896"/>
            </a:lvl8pPr>
            <a:lvl9pPr>
              <a:defRPr sz="189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4"/>
            <a:ext cx="5389033" cy="639761"/>
          </a:xfrm>
        </p:spPr>
        <p:txBody>
          <a:bodyPr anchor="b"/>
          <a:lstStyle>
            <a:lvl1pPr marL="0" indent="0">
              <a:buNone/>
              <a:defRPr sz="2844" b="1"/>
            </a:lvl1pPr>
            <a:lvl2pPr marL="543354" indent="0">
              <a:buNone/>
              <a:defRPr sz="2438" b="1"/>
            </a:lvl2pPr>
            <a:lvl3pPr marL="1086709" indent="0">
              <a:buNone/>
              <a:defRPr sz="2167" b="1"/>
            </a:lvl3pPr>
            <a:lvl4pPr marL="1630062" indent="0">
              <a:buNone/>
              <a:defRPr sz="1896" b="1"/>
            </a:lvl4pPr>
            <a:lvl5pPr marL="2173416" indent="0">
              <a:buNone/>
              <a:defRPr sz="1896" b="1"/>
            </a:lvl5pPr>
            <a:lvl6pPr marL="2716769" indent="0">
              <a:buNone/>
              <a:defRPr sz="1896" b="1"/>
            </a:lvl6pPr>
            <a:lvl7pPr marL="3260124" indent="0">
              <a:buNone/>
              <a:defRPr sz="1896" b="1"/>
            </a:lvl7pPr>
            <a:lvl8pPr marL="3803478" indent="0">
              <a:buNone/>
              <a:defRPr sz="1896" b="1"/>
            </a:lvl8pPr>
            <a:lvl9pPr marL="4346832" indent="0">
              <a:buNone/>
              <a:defRPr sz="1896" b="1"/>
            </a:lvl9pPr>
          </a:lstStyle>
          <a:p>
            <a:pPr lvl="0"/>
            <a:r>
              <a:rPr lang="zh-CN" altLang="en-US"/>
              <a:t>单击此处编辑母版文本样式</a:t>
            </a:r>
          </a:p>
        </p:txBody>
      </p:sp>
      <p:sp>
        <p:nvSpPr>
          <p:cNvPr id="6" name="内容占位符 5"/>
          <p:cNvSpPr>
            <a:spLocks noGrp="1"/>
          </p:cNvSpPr>
          <p:nvPr>
            <p:ph sz="quarter" idx="4"/>
          </p:nvPr>
        </p:nvSpPr>
        <p:spPr>
          <a:xfrm>
            <a:off x="6193367" y="2174876"/>
            <a:ext cx="5389033" cy="3951288"/>
          </a:xfrm>
        </p:spPr>
        <p:txBody>
          <a:bodyPr/>
          <a:lstStyle>
            <a:lvl1pPr>
              <a:defRPr sz="2844"/>
            </a:lvl1pPr>
            <a:lvl2pPr>
              <a:defRPr sz="2438"/>
            </a:lvl2pPr>
            <a:lvl3pPr>
              <a:defRPr sz="2167"/>
            </a:lvl3pPr>
            <a:lvl4pPr>
              <a:defRPr sz="1896"/>
            </a:lvl4pPr>
            <a:lvl5pPr>
              <a:defRPr sz="1896"/>
            </a:lvl5pPr>
            <a:lvl6pPr>
              <a:defRPr sz="1896"/>
            </a:lvl6pPr>
            <a:lvl7pPr>
              <a:defRPr sz="1896"/>
            </a:lvl7pPr>
            <a:lvl8pPr>
              <a:defRPr sz="1896"/>
            </a:lvl8pPr>
            <a:lvl9pPr>
              <a:defRPr sz="1896"/>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5384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21696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8151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438" b="1"/>
            </a:lvl1pPr>
          </a:lstStyle>
          <a:p>
            <a:r>
              <a:rPr lang="zh-CN" altLang="en-US"/>
              <a:t>单击此处编辑母版标题样式</a:t>
            </a:r>
          </a:p>
        </p:txBody>
      </p:sp>
      <p:sp>
        <p:nvSpPr>
          <p:cNvPr id="3" name="内容占位符 2"/>
          <p:cNvSpPr>
            <a:spLocks noGrp="1"/>
          </p:cNvSpPr>
          <p:nvPr>
            <p:ph idx="1"/>
          </p:nvPr>
        </p:nvSpPr>
        <p:spPr>
          <a:xfrm>
            <a:off x="4766734" y="273050"/>
            <a:ext cx="6815667" cy="5853114"/>
          </a:xfrm>
        </p:spPr>
        <p:txBody>
          <a:bodyPr/>
          <a:lstStyle>
            <a:lvl1pPr>
              <a:defRPr sz="3793"/>
            </a:lvl1pPr>
            <a:lvl2pPr>
              <a:defRPr sz="3386"/>
            </a:lvl2pPr>
            <a:lvl3pPr>
              <a:defRPr sz="2844"/>
            </a:lvl3pPr>
            <a:lvl4pPr>
              <a:defRPr sz="2438"/>
            </a:lvl4pPr>
            <a:lvl5pPr>
              <a:defRPr sz="2438"/>
            </a:lvl5pPr>
            <a:lvl6pPr>
              <a:defRPr sz="2438"/>
            </a:lvl6pPr>
            <a:lvl7pPr>
              <a:defRPr sz="2438"/>
            </a:lvl7pPr>
            <a:lvl8pPr>
              <a:defRPr sz="2438"/>
            </a:lvl8pPr>
            <a:lvl9pPr>
              <a:defRPr sz="2438"/>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2"/>
          </a:xfrm>
        </p:spPr>
        <p:txBody>
          <a:bodyPr/>
          <a:lstStyle>
            <a:lvl1pPr marL="0" indent="0">
              <a:buNone/>
              <a:defRPr sz="1625"/>
            </a:lvl1pPr>
            <a:lvl2pPr marL="543354" indent="0">
              <a:buNone/>
              <a:defRPr sz="1490"/>
            </a:lvl2pPr>
            <a:lvl3pPr marL="1086709" indent="0">
              <a:buNone/>
              <a:defRPr sz="1219"/>
            </a:lvl3pPr>
            <a:lvl4pPr marL="1630062" indent="0">
              <a:buNone/>
              <a:defRPr sz="1084"/>
            </a:lvl4pPr>
            <a:lvl5pPr marL="2173416" indent="0">
              <a:buNone/>
              <a:defRPr sz="1084"/>
            </a:lvl5pPr>
            <a:lvl6pPr marL="2716769" indent="0">
              <a:buNone/>
              <a:defRPr sz="1084"/>
            </a:lvl6pPr>
            <a:lvl7pPr marL="3260124" indent="0">
              <a:buNone/>
              <a:defRPr sz="1084"/>
            </a:lvl7pPr>
            <a:lvl8pPr marL="3803478" indent="0">
              <a:buNone/>
              <a:defRPr sz="1084"/>
            </a:lvl8pPr>
            <a:lvl9pPr marL="4346832" indent="0">
              <a:buNone/>
              <a:defRPr sz="108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2431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BF35A-385F-1DA5-9E85-7A477A9D14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2470A3-4D70-4239-5919-97D82CBD7B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D07944-C2B6-821F-E471-03C69B3FCD9C}"/>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5" name="页脚占位符 4">
            <a:extLst>
              <a:ext uri="{FF2B5EF4-FFF2-40B4-BE49-F238E27FC236}">
                <a16:creationId xmlns:a16="http://schemas.microsoft.com/office/drawing/2014/main" id="{7A3C3C69-2CED-4F8D-E1F7-7C3EBBCBA8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03EDBF-AA7A-B45B-A42F-B95CE41C2140}"/>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1661948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9" y="4800600"/>
            <a:ext cx="7315200" cy="566738"/>
          </a:xfrm>
        </p:spPr>
        <p:txBody>
          <a:bodyPr anchor="b"/>
          <a:lstStyle>
            <a:lvl1pPr algn="l">
              <a:defRPr sz="2438" b="1"/>
            </a:lvl1pPr>
          </a:lstStyle>
          <a:p>
            <a:r>
              <a:rPr lang="zh-CN" altLang="en-US"/>
              <a:t>单击此处编辑母版标题样式</a:t>
            </a:r>
          </a:p>
        </p:txBody>
      </p:sp>
      <p:sp>
        <p:nvSpPr>
          <p:cNvPr id="3" name="图片占位符 2"/>
          <p:cNvSpPr>
            <a:spLocks noGrp="1"/>
          </p:cNvSpPr>
          <p:nvPr>
            <p:ph type="pic" idx="1"/>
          </p:nvPr>
        </p:nvSpPr>
        <p:spPr>
          <a:xfrm>
            <a:off x="2389719" y="612775"/>
            <a:ext cx="7315200" cy="4114800"/>
          </a:xfrm>
        </p:spPr>
        <p:txBody>
          <a:bodyPr/>
          <a:lstStyle>
            <a:lvl1pPr marL="0" indent="0">
              <a:buNone/>
              <a:defRPr sz="3793"/>
            </a:lvl1pPr>
            <a:lvl2pPr marL="543354" indent="0">
              <a:buNone/>
              <a:defRPr sz="3386"/>
            </a:lvl2pPr>
            <a:lvl3pPr marL="1086709" indent="0">
              <a:buNone/>
              <a:defRPr sz="2844"/>
            </a:lvl3pPr>
            <a:lvl4pPr marL="1630062" indent="0">
              <a:buNone/>
              <a:defRPr sz="2438"/>
            </a:lvl4pPr>
            <a:lvl5pPr marL="2173416" indent="0">
              <a:buNone/>
              <a:defRPr sz="2438"/>
            </a:lvl5pPr>
            <a:lvl6pPr marL="2716769" indent="0">
              <a:buNone/>
              <a:defRPr sz="2438"/>
            </a:lvl6pPr>
            <a:lvl7pPr marL="3260124" indent="0">
              <a:buNone/>
              <a:defRPr sz="2438"/>
            </a:lvl7pPr>
            <a:lvl8pPr marL="3803478" indent="0">
              <a:buNone/>
              <a:defRPr sz="2438"/>
            </a:lvl8pPr>
            <a:lvl9pPr marL="4346832" indent="0">
              <a:buNone/>
              <a:defRPr sz="2438"/>
            </a:lvl9pPr>
          </a:lstStyle>
          <a:p>
            <a:endParaRPr lang="zh-CN" altLang="en-US"/>
          </a:p>
        </p:txBody>
      </p:sp>
      <p:sp>
        <p:nvSpPr>
          <p:cNvPr id="4" name="文本占位符 3"/>
          <p:cNvSpPr>
            <a:spLocks noGrp="1"/>
          </p:cNvSpPr>
          <p:nvPr>
            <p:ph type="body" sz="half" idx="2"/>
          </p:nvPr>
        </p:nvSpPr>
        <p:spPr>
          <a:xfrm>
            <a:off x="2389719" y="5367339"/>
            <a:ext cx="7315200" cy="804862"/>
          </a:xfrm>
        </p:spPr>
        <p:txBody>
          <a:bodyPr/>
          <a:lstStyle>
            <a:lvl1pPr marL="0" indent="0">
              <a:buNone/>
              <a:defRPr sz="1625"/>
            </a:lvl1pPr>
            <a:lvl2pPr marL="543354" indent="0">
              <a:buNone/>
              <a:defRPr sz="1490"/>
            </a:lvl2pPr>
            <a:lvl3pPr marL="1086709" indent="0">
              <a:buNone/>
              <a:defRPr sz="1219"/>
            </a:lvl3pPr>
            <a:lvl4pPr marL="1630062" indent="0">
              <a:buNone/>
              <a:defRPr sz="1084"/>
            </a:lvl4pPr>
            <a:lvl5pPr marL="2173416" indent="0">
              <a:buNone/>
              <a:defRPr sz="1084"/>
            </a:lvl5pPr>
            <a:lvl6pPr marL="2716769" indent="0">
              <a:buNone/>
              <a:defRPr sz="1084"/>
            </a:lvl6pPr>
            <a:lvl7pPr marL="3260124" indent="0">
              <a:buNone/>
              <a:defRPr sz="1084"/>
            </a:lvl7pPr>
            <a:lvl8pPr marL="3803478" indent="0">
              <a:buNone/>
              <a:defRPr sz="1084"/>
            </a:lvl8pPr>
            <a:lvl9pPr marL="4346832" indent="0">
              <a:buNone/>
              <a:defRPr sz="1084"/>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6274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3847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1" y="274639"/>
            <a:ext cx="2743200"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1"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1431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A7731-9179-A36D-FBDF-EFEB26CA6FC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556382-23A5-A892-437F-17EB09014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1093CD-8003-00C8-E509-D41B26824965}"/>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5" name="页脚占位符 4">
            <a:extLst>
              <a:ext uri="{FF2B5EF4-FFF2-40B4-BE49-F238E27FC236}">
                <a16:creationId xmlns:a16="http://schemas.microsoft.com/office/drawing/2014/main" id="{503D29CC-9102-D56E-4C92-BAF66C3027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45680C-6910-6632-3687-26758F81FF9F}"/>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3858149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01700-9F41-E3C1-06E9-B7A9303962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C803C4-DA72-E052-9186-4B8DF99D1A2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9E5C040-8F8C-2A6F-70BC-670CADB791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7FA171C-BADF-B601-1759-AD3D99985A1B}"/>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6" name="页脚占位符 5">
            <a:extLst>
              <a:ext uri="{FF2B5EF4-FFF2-40B4-BE49-F238E27FC236}">
                <a16:creationId xmlns:a16="http://schemas.microsoft.com/office/drawing/2014/main" id="{45228894-A66C-7B1F-35BD-CCDBA1BBE4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539A2D-448E-219F-B902-358D3E970E0A}"/>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230849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743C9-8D45-C5F8-1856-AA054E20858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86B9DAF-3490-A37D-DC75-0BFF4D0F03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AC9F11D-84A9-5631-8047-9443B268FF2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0F217D3-E0CA-05BE-0AE3-E619523E09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1F514C-D1AE-AC0A-A39A-B6B338393BC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58D6ED2-32DF-BF1C-10C5-3886DD76A0FB}"/>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8" name="页脚占位符 7">
            <a:extLst>
              <a:ext uri="{FF2B5EF4-FFF2-40B4-BE49-F238E27FC236}">
                <a16:creationId xmlns:a16="http://schemas.microsoft.com/office/drawing/2014/main" id="{19453D2E-27F5-7A76-19F3-E99605762C2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8CBEC85-C139-A026-0AC8-6E227E9BEEC5}"/>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3357552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650CD-7613-2BC4-0D35-01FA4542BF0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AD7A812-94BB-D228-FFB2-D53025239CCB}"/>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4" name="页脚占位符 3">
            <a:extLst>
              <a:ext uri="{FF2B5EF4-FFF2-40B4-BE49-F238E27FC236}">
                <a16:creationId xmlns:a16="http://schemas.microsoft.com/office/drawing/2014/main" id="{1307F4D8-B8F8-4C76-96D6-DC453F594E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5AD41AD-B86D-1D98-3D7B-7D884B7C19FA}"/>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3381411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122B80F-26FA-6B21-638C-BF69779201FF}"/>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3" name="页脚占位符 2">
            <a:extLst>
              <a:ext uri="{FF2B5EF4-FFF2-40B4-BE49-F238E27FC236}">
                <a16:creationId xmlns:a16="http://schemas.microsoft.com/office/drawing/2014/main" id="{97BA33D7-60B0-F43B-8D9B-97FAD1264BD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BC0C16E-9B29-26EF-2569-84257930D034}"/>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3681619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2D23AA-B34B-0361-DDC8-F0906E147F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B6626E5-B4E9-E91B-E145-7190947523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67F2838-6E8B-FB93-BCDC-29CEFB748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142DF8F-3EEE-E1E1-CDB5-43B3502E4AFB}"/>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6" name="页脚占位符 5">
            <a:extLst>
              <a:ext uri="{FF2B5EF4-FFF2-40B4-BE49-F238E27FC236}">
                <a16:creationId xmlns:a16="http://schemas.microsoft.com/office/drawing/2014/main" id="{90AE2884-963A-6468-DB48-2C90E2550F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DFA122-8BFA-7659-5D6E-53BAC7317E2C}"/>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213603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17B58-6124-2A67-94E6-2E847ADF13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F21C75-11CF-947F-F387-49942F2435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9CDEA52-540E-6240-E0AE-16844F02D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756B8E5-0277-75F9-E9BF-6C8DF7ECA905}"/>
              </a:ext>
            </a:extLst>
          </p:cNvPr>
          <p:cNvSpPr>
            <a:spLocks noGrp="1"/>
          </p:cNvSpPr>
          <p:nvPr>
            <p:ph type="dt" sz="half" idx="10"/>
          </p:nvPr>
        </p:nvSpPr>
        <p:spPr/>
        <p:txBody>
          <a:bodyPr/>
          <a:lstStyle/>
          <a:p>
            <a:fld id="{F5200B01-742C-4CF4-AA32-7DC7C4186640}" type="datetimeFigureOut">
              <a:rPr lang="zh-CN" altLang="en-US" smtClean="0"/>
              <a:t>2024/4/19</a:t>
            </a:fld>
            <a:endParaRPr lang="zh-CN" altLang="en-US"/>
          </a:p>
        </p:txBody>
      </p:sp>
      <p:sp>
        <p:nvSpPr>
          <p:cNvPr id="6" name="页脚占位符 5">
            <a:extLst>
              <a:ext uri="{FF2B5EF4-FFF2-40B4-BE49-F238E27FC236}">
                <a16:creationId xmlns:a16="http://schemas.microsoft.com/office/drawing/2014/main" id="{5334FB61-0650-387B-999D-60BFE641C4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1CCCEA-FBD2-FC6F-C720-CBAD4033113B}"/>
              </a:ext>
            </a:extLst>
          </p:cNvPr>
          <p:cNvSpPr>
            <a:spLocks noGrp="1"/>
          </p:cNvSpPr>
          <p:nvPr>
            <p:ph type="sldNum" sz="quarter" idx="12"/>
          </p:nvPr>
        </p:nvSpPr>
        <p:spPr/>
        <p:txBody>
          <a:body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1999298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40B05D4-3E05-E8DC-1C25-78F553BEB2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43FAA6C-26AE-A023-C0A2-249CEBC09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7C5755-F1CD-6728-CF29-E32B95BCF7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00B01-742C-4CF4-AA32-7DC7C4186640}" type="datetimeFigureOut">
              <a:rPr lang="zh-CN" altLang="en-US" smtClean="0"/>
              <a:t>2024/4/19</a:t>
            </a:fld>
            <a:endParaRPr lang="zh-CN" altLang="en-US"/>
          </a:p>
        </p:txBody>
      </p:sp>
      <p:sp>
        <p:nvSpPr>
          <p:cNvPr id="5" name="页脚占位符 4">
            <a:extLst>
              <a:ext uri="{FF2B5EF4-FFF2-40B4-BE49-F238E27FC236}">
                <a16:creationId xmlns:a16="http://schemas.microsoft.com/office/drawing/2014/main" id="{CFB80D54-F1A4-F91B-A1AC-1104709CEA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0E83700-ABFB-5A58-E418-176A89AB3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54BC23-1AF6-447E-9C77-E98E7E1D530F}" type="slidenum">
              <a:rPr lang="zh-CN" altLang="en-US" smtClean="0"/>
              <a:t>‹#›</a:t>
            </a:fld>
            <a:endParaRPr lang="zh-CN" altLang="en-US"/>
          </a:p>
        </p:txBody>
      </p:sp>
    </p:spTree>
    <p:extLst>
      <p:ext uri="{BB962C8B-B14F-4D97-AF65-F5344CB8AC3E}">
        <p14:creationId xmlns:p14="http://schemas.microsoft.com/office/powerpoint/2010/main" val="1167276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1" cy="1143000"/>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1" cy="452596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1" cy="365125"/>
          </a:xfrm>
          <a:prstGeom prst="rect">
            <a:avLst/>
          </a:prstGeom>
        </p:spPr>
        <p:txBody>
          <a:bodyPr vert="horz" lIns="80229" tIns="40115" rIns="80229" bIns="40115" rtlCol="0" anchor="ctr"/>
          <a:lstStyle>
            <a:lvl1pPr algn="l">
              <a:defRPr sz="1490">
                <a:solidFill>
                  <a:schemeClr val="tx1">
                    <a:tint val="75000"/>
                  </a:schemeClr>
                </a:solidFill>
              </a:defRPr>
            </a:lvl1pPr>
          </a:lstStyle>
          <a:p>
            <a:fld id="{530820CF-B880-4189-942D-D702A7CBA730}" type="datetimeFigureOut">
              <a:rPr lang="zh-CN" altLang="en-US" smtClean="0"/>
              <a:t>2024/4/19</a:t>
            </a:fld>
            <a:endParaRPr lang="zh-CN" altLang="en-US"/>
          </a:p>
        </p:txBody>
      </p:sp>
      <p:sp>
        <p:nvSpPr>
          <p:cNvPr id="5" name="页脚占位符 4"/>
          <p:cNvSpPr>
            <a:spLocks noGrp="1"/>
          </p:cNvSpPr>
          <p:nvPr>
            <p:ph type="ftr" sz="quarter" idx="3"/>
          </p:nvPr>
        </p:nvSpPr>
        <p:spPr>
          <a:xfrm>
            <a:off x="4165601" y="6356351"/>
            <a:ext cx="3860800" cy="365125"/>
          </a:xfrm>
          <a:prstGeom prst="rect">
            <a:avLst/>
          </a:prstGeom>
        </p:spPr>
        <p:txBody>
          <a:bodyPr vert="horz" lIns="80229" tIns="40115" rIns="80229" bIns="40115" rtlCol="0" anchor="ctr"/>
          <a:lstStyle>
            <a:lvl1pPr algn="ctr">
              <a:defRPr sz="149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1" cy="365125"/>
          </a:xfrm>
          <a:prstGeom prst="rect">
            <a:avLst/>
          </a:prstGeom>
        </p:spPr>
        <p:txBody>
          <a:bodyPr vert="horz" lIns="80229" tIns="40115" rIns="80229" bIns="40115" rtlCol="0" anchor="ctr"/>
          <a:lstStyle>
            <a:lvl1pPr algn="r">
              <a:defRPr sz="1490">
                <a:solidFill>
                  <a:schemeClr val="tx1">
                    <a:tint val="75000"/>
                  </a:schemeClr>
                </a:solidFill>
              </a:defRPr>
            </a:lvl1pPr>
          </a:lstStyle>
          <a:p>
            <a:fld id="{0C913308-F349-4B6D-A68A-DD1791B4A57B}" type="slidenum">
              <a:rPr lang="zh-CN" altLang="en-US" smtClean="0"/>
              <a:t>‹#›</a:t>
            </a:fld>
            <a:endParaRPr lang="zh-CN" altLang="en-US"/>
          </a:p>
        </p:txBody>
      </p:sp>
      <p:sp>
        <p:nvSpPr>
          <p:cNvPr id="8" name="等腰三角形 7"/>
          <p:cNvSpPr/>
          <p:nvPr userDrawn="1"/>
        </p:nvSpPr>
        <p:spPr>
          <a:xfrm>
            <a:off x="2877356" y="1273523"/>
            <a:ext cx="6144683" cy="5584478"/>
          </a:xfrm>
          <a:prstGeom prst="triangle">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38"/>
          </a:p>
        </p:txBody>
      </p:sp>
      <p:sp>
        <p:nvSpPr>
          <p:cNvPr id="9" name="等腰三角形 8"/>
          <p:cNvSpPr/>
          <p:nvPr userDrawn="1"/>
        </p:nvSpPr>
        <p:spPr>
          <a:xfrm flipV="1">
            <a:off x="2877356" y="-4213147"/>
            <a:ext cx="6144683" cy="5486669"/>
          </a:xfrm>
          <a:prstGeom prst="triangle">
            <a:avLst/>
          </a:prstGeom>
          <a:solidFill>
            <a:srgbClr val="EAEAEA"/>
          </a:solidFill>
          <a:ln>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38"/>
          </a:p>
        </p:txBody>
      </p:sp>
    </p:spTree>
    <p:extLst>
      <p:ext uri="{BB962C8B-B14F-4D97-AF65-F5344CB8AC3E}">
        <p14:creationId xmlns:p14="http://schemas.microsoft.com/office/powerpoint/2010/main" val="169139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1086709" rtl="0" eaLnBrk="1" latinLnBrk="0" hangingPunct="1">
        <a:spcBef>
          <a:spcPct val="0"/>
        </a:spcBef>
        <a:buNone/>
        <a:defRPr sz="5283" kern="1200">
          <a:solidFill>
            <a:schemeClr val="tx1"/>
          </a:solidFill>
          <a:latin typeface="+mj-lt"/>
          <a:ea typeface="+mj-ea"/>
          <a:cs typeface="+mj-cs"/>
        </a:defRPr>
      </a:lvl1pPr>
    </p:titleStyle>
    <p:bodyStyle>
      <a:lvl1pPr marL="407515" indent="-407515" algn="l" defTabSz="1086709" rtl="0" eaLnBrk="1" latinLnBrk="0" hangingPunct="1">
        <a:spcBef>
          <a:spcPct val="20000"/>
        </a:spcBef>
        <a:buFont typeface="Arial" pitchFamily="34" charset="0"/>
        <a:buChar char="•"/>
        <a:defRPr sz="3793" kern="1200">
          <a:solidFill>
            <a:schemeClr val="tx1"/>
          </a:solidFill>
          <a:latin typeface="+mn-lt"/>
          <a:ea typeface="+mn-ea"/>
          <a:cs typeface="+mn-cs"/>
        </a:defRPr>
      </a:lvl1pPr>
      <a:lvl2pPr marL="882950" indent="-339596" algn="l" defTabSz="1086709" rtl="0" eaLnBrk="1" latinLnBrk="0" hangingPunct="1">
        <a:spcBef>
          <a:spcPct val="20000"/>
        </a:spcBef>
        <a:buFont typeface="Arial" pitchFamily="34" charset="0"/>
        <a:buChar char="–"/>
        <a:defRPr sz="3386" kern="1200">
          <a:solidFill>
            <a:schemeClr val="tx1"/>
          </a:solidFill>
          <a:latin typeface="+mn-lt"/>
          <a:ea typeface="+mn-ea"/>
          <a:cs typeface="+mn-cs"/>
        </a:defRPr>
      </a:lvl2pPr>
      <a:lvl3pPr marL="1358385" indent="-271677" algn="l" defTabSz="1086709" rtl="0" eaLnBrk="1" latinLnBrk="0" hangingPunct="1">
        <a:spcBef>
          <a:spcPct val="20000"/>
        </a:spcBef>
        <a:buFont typeface="Arial" pitchFamily="34" charset="0"/>
        <a:buChar char="•"/>
        <a:defRPr sz="2844" kern="1200">
          <a:solidFill>
            <a:schemeClr val="tx1"/>
          </a:solidFill>
          <a:latin typeface="+mn-lt"/>
          <a:ea typeface="+mn-ea"/>
          <a:cs typeface="+mn-cs"/>
        </a:defRPr>
      </a:lvl3pPr>
      <a:lvl4pPr marL="1901738"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4pPr>
      <a:lvl5pPr marL="2445093"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5pPr>
      <a:lvl6pPr marL="2988447"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6pPr>
      <a:lvl7pPr marL="3531801"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7pPr>
      <a:lvl8pPr marL="4075155"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8pPr>
      <a:lvl9pPr marL="4618509"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9pPr>
    </p:bodyStyle>
    <p:otherStyle>
      <a:defPPr>
        <a:defRPr lang="zh-CN"/>
      </a:defPPr>
      <a:lvl1pPr marL="0" algn="l" defTabSz="1086709" rtl="0" eaLnBrk="1" latinLnBrk="0" hangingPunct="1">
        <a:defRPr sz="2167" kern="1200">
          <a:solidFill>
            <a:schemeClr val="tx1"/>
          </a:solidFill>
          <a:latin typeface="+mn-lt"/>
          <a:ea typeface="+mn-ea"/>
          <a:cs typeface="+mn-cs"/>
        </a:defRPr>
      </a:lvl1pPr>
      <a:lvl2pPr marL="543354" algn="l" defTabSz="1086709" rtl="0" eaLnBrk="1" latinLnBrk="0" hangingPunct="1">
        <a:defRPr sz="2167" kern="1200">
          <a:solidFill>
            <a:schemeClr val="tx1"/>
          </a:solidFill>
          <a:latin typeface="+mn-lt"/>
          <a:ea typeface="+mn-ea"/>
          <a:cs typeface="+mn-cs"/>
        </a:defRPr>
      </a:lvl2pPr>
      <a:lvl3pPr marL="1086709" algn="l" defTabSz="1086709" rtl="0" eaLnBrk="1" latinLnBrk="0" hangingPunct="1">
        <a:defRPr sz="2167" kern="1200">
          <a:solidFill>
            <a:schemeClr val="tx1"/>
          </a:solidFill>
          <a:latin typeface="+mn-lt"/>
          <a:ea typeface="+mn-ea"/>
          <a:cs typeface="+mn-cs"/>
        </a:defRPr>
      </a:lvl3pPr>
      <a:lvl4pPr marL="1630062" algn="l" defTabSz="1086709" rtl="0" eaLnBrk="1" latinLnBrk="0" hangingPunct="1">
        <a:defRPr sz="2167" kern="1200">
          <a:solidFill>
            <a:schemeClr val="tx1"/>
          </a:solidFill>
          <a:latin typeface="+mn-lt"/>
          <a:ea typeface="+mn-ea"/>
          <a:cs typeface="+mn-cs"/>
        </a:defRPr>
      </a:lvl4pPr>
      <a:lvl5pPr marL="2173416" algn="l" defTabSz="1086709" rtl="0" eaLnBrk="1" latinLnBrk="0" hangingPunct="1">
        <a:defRPr sz="2167" kern="1200">
          <a:solidFill>
            <a:schemeClr val="tx1"/>
          </a:solidFill>
          <a:latin typeface="+mn-lt"/>
          <a:ea typeface="+mn-ea"/>
          <a:cs typeface="+mn-cs"/>
        </a:defRPr>
      </a:lvl5pPr>
      <a:lvl6pPr marL="2716769" algn="l" defTabSz="1086709" rtl="0" eaLnBrk="1" latinLnBrk="0" hangingPunct="1">
        <a:defRPr sz="2167" kern="1200">
          <a:solidFill>
            <a:schemeClr val="tx1"/>
          </a:solidFill>
          <a:latin typeface="+mn-lt"/>
          <a:ea typeface="+mn-ea"/>
          <a:cs typeface="+mn-cs"/>
        </a:defRPr>
      </a:lvl6pPr>
      <a:lvl7pPr marL="3260124" algn="l" defTabSz="1086709" rtl="0" eaLnBrk="1" latinLnBrk="0" hangingPunct="1">
        <a:defRPr sz="2167" kern="1200">
          <a:solidFill>
            <a:schemeClr val="tx1"/>
          </a:solidFill>
          <a:latin typeface="+mn-lt"/>
          <a:ea typeface="+mn-ea"/>
          <a:cs typeface="+mn-cs"/>
        </a:defRPr>
      </a:lvl7pPr>
      <a:lvl8pPr marL="3803478" algn="l" defTabSz="1086709" rtl="0" eaLnBrk="1" latinLnBrk="0" hangingPunct="1">
        <a:defRPr sz="2167" kern="1200">
          <a:solidFill>
            <a:schemeClr val="tx1"/>
          </a:solidFill>
          <a:latin typeface="+mn-lt"/>
          <a:ea typeface="+mn-ea"/>
          <a:cs typeface="+mn-cs"/>
        </a:defRPr>
      </a:lvl8pPr>
      <a:lvl9pPr marL="4346832" algn="l" defTabSz="1086709" rtl="0" eaLnBrk="1" latinLnBrk="0" hangingPunct="1">
        <a:defRPr sz="21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8.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9.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12.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等腰三角形 4">
            <a:extLst>
              <a:ext uri="{FF2B5EF4-FFF2-40B4-BE49-F238E27FC236}">
                <a16:creationId xmlns:a16="http://schemas.microsoft.com/office/drawing/2014/main" id="{ECAC6466-A03D-0B50-A7EB-41ACD8778590}"/>
              </a:ext>
            </a:extLst>
          </p:cNvPr>
          <p:cNvSpPr/>
          <p:nvPr/>
        </p:nvSpPr>
        <p:spPr>
          <a:xfrm rot="3259845">
            <a:off x="9952811" y="1690174"/>
            <a:ext cx="939800" cy="768350"/>
          </a:xfrm>
          <a:prstGeom prst="triangle">
            <a:avLst/>
          </a:prstGeom>
          <a:solidFill>
            <a:srgbClr val="81A3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 name="任意多边形 21">
            <a:extLst>
              <a:ext uri="{FF2B5EF4-FFF2-40B4-BE49-F238E27FC236}">
                <a16:creationId xmlns:a16="http://schemas.microsoft.com/office/drawing/2014/main" id="{374F93BA-E683-74CE-299C-EE51A949F03A}"/>
              </a:ext>
            </a:extLst>
          </p:cNvPr>
          <p:cNvSpPr/>
          <p:nvPr/>
        </p:nvSpPr>
        <p:spPr>
          <a:xfrm rot="4181631">
            <a:off x="9935974" y="3855726"/>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5" name="矩形 14">
            <a:extLst>
              <a:ext uri="{FF2B5EF4-FFF2-40B4-BE49-F238E27FC236}">
                <a16:creationId xmlns:a16="http://schemas.microsoft.com/office/drawing/2014/main" id="{67200739-147A-C6FA-3301-C7FF1E4E2A41}"/>
              </a:ext>
            </a:extLst>
          </p:cNvPr>
          <p:cNvSpPr/>
          <p:nvPr/>
        </p:nvSpPr>
        <p:spPr bwMode="auto">
          <a:xfrm rot="9252532">
            <a:off x="10996251" y="5562179"/>
            <a:ext cx="486000" cy="485775"/>
          </a:xfrm>
          <a:prstGeom prst="rect">
            <a:avLst/>
          </a:prstGeom>
          <a:noFill/>
          <a:ln>
            <a:solidFill>
              <a:srgbClr val="1C698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任意多边形 54">
            <a:extLst>
              <a:ext uri="{FF2B5EF4-FFF2-40B4-BE49-F238E27FC236}">
                <a16:creationId xmlns:a16="http://schemas.microsoft.com/office/drawing/2014/main" id="{36ADBFC3-E4A4-E600-2623-EF9E55315C99}"/>
              </a:ext>
            </a:extLst>
          </p:cNvPr>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rgbClr val="81A3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7" name="图片 16">
            <a:extLst>
              <a:ext uri="{FF2B5EF4-FFF2-40B4-BE49-F238E27FC236}">
                <a16:creationId xmlns:a16="http://schemas.microsoft.com/office/drawing/2014/main" id="{669742D1-5093-36C5-3809-3EC6790F85F7}"/>
              </a:ext>
            </a:extLst>
          </p:cNvPr>
          <p:cNvPicPr>
            <a:picLocks noChangeAspect="1"/>
          </p:cNvPicPr>
          <p:nvPr/>
        </p:nvPicPr>
        <p:blipFill rotWithShape="1">
          <a:blip r:embed="rId2">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18" name="标题 1">
            <a:extLst>
              <a:ext uri="{FF2B5EF4-FFF2-40B4-BE49-F238E27FC236}">
                <a16:creationId xmlns:a16="http://schemas.microsoft.com/office/drawing/2014/main" id="{B46E7C4C-4167-0ABF-005F-A0A0BDC444A5}"/>
              </a:ext>
            </a:extLst>
          </p:cNvPr>
          <p:cNvSpPr txBox="1">
            <a:spLocks/>
          </p:cNvSpPr>
          <p:nvPr/>
        </p:nvSpPr>
        <p:spPr>
          <a:xfrm>
            <a:off x="975674" y="1495739"/>
            <a:ext cx="10240651" cy="32464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latin typeface="Times New Roman" panose="02020603050405020304" pitchFamily="18" charset="0"/>
                <a:cs typeface="Times New Roman" panose="02020603050405020304" pitchFamily="18" charset="0"/>
              </a:rPr>
              <a:t>High-dimensional Dataset Publishing Method Satisfying Personalized Differential Privacy Based on Bayesian Network</a:t>
            </a:r>
            <a:br>
              <a:rPr lang="en-US" altLang="zh-CN" sz="4000" dirty="0"/>
            </a:br>
            <a:r>
              <a:rPr lang="en-US" altLang="zh-CN" sz="4000" dirty="0"/>
              <a:t>                                   </a:t>
            </a:r>
            <a:r>
              <a:rPr lang="en-US" altLang="zh-CN" sz="2800" dirty="0">
                <a:latin typeface="Times New Roman" panose="02020603050405020304" pitchFamily="18" charset="0"/>
                <a:cs typeface="Times New Roman" panose="02020603050405020304" pitchFamily="18" charset="0"/>
              </a:rPr>
              <a:t>—— 2024 Defense of Dissertation</a:t>
            </a:r>
            <a:endParaRPr lang="zh-CN" altLang="en-US" sz="4000" dirty="0">
              <a:latin typeface="Times New Roman" panose="02020603050405020304" pitchFamily="18" charset="0"/>
              <a:cs typeface="Times New Roman" panose="02020603050405020304" pitchFamily="18" charset="0"/>
            </a:endParaRPr>
          </a:p>
        </p:txBody>
      </p:sp>
      <p:sp>
        <p:nvSpPr>
          <p:cNvPr id="21" name="副标题 2">
            <a:extLst>
              <a:ext uri="{FF2B5EF4-FFF2-40B4-BE49-F238E27FC236}">
                <a16:creationId xmlns:a16="http://schemas.microsoft.com/office/drawing/2014/main" id="{817574AB-23EC-70BC-24C9-EC285C8E61BA}"/>
              </a:ext>
            </a:extLst>
          </p:cNvPr>
          <p:cNvSpPr txBox="1">
            <a:spLocks/>
          </p:cNvSpPr>
          <p:nvPr/>
        </p:nvSpPr>
        <p:spPr>
          <a:xfrm>
            <a:off x="1524000" y="4742225"/>
            <a:ext cx="9144000" cy="4184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400" dirty="0">
                <a:latin typeface="Times New Roman" panose="02020603050405020304" pitchFamily="18" charset="0"/>
                <a:cs typeface="Times New Roman" panose="02020603050405020304" pitchFamily="18" charset="0"/>
              </a:rPr>
              <a:t>2020101919  MAM  Churou Deng</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5958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A5E01C-68CC-955C-EE6F-7E30ED6D4136}"/>
              </a:ext>
            </a:extLst>
          </p:cNvPr>
          <p:cNvSpPr>
            <a:spLocks noGrp="1"/>
          </p:cNvSpPr>
          <p:nvPr>
            <p:ph idx="1"/>
          </p:nvPr>
        </p:nvSpPr>
        <p:spPr>
          <a:xfrm>
            <a:off x="1168923" y="1771034"/>
            <a:ext cx="10143241" cy="4205560"/>
          </a:xfrm>
        </p:spPr>
        <p:txBody>
          <a:bodyPr>
            <a:normAutofit fontScale="85000" lnSpcReduction="10000"/>
          </a:bodyPr>
          <a:lstStyle/>
          <a:p>
            <a:pPr marL="0" indent="0">
              <a:buNone/>
            </a:pPr>
            <a:r>
              <a:rPr lang="en-US" altLang="zh-CN" sz="2600" dirty="0">
                <a:latin typeface="Times New Roman" panose="02020603050405020304" pitchFamily="18" charset="0"/>
                <a:cs typeface="Times New Roman" panose="02020603050405020304" pitchFamily="18" charset="0"/>
              </a:rPr>
              <a:t>      Improvements to </a:t>
            </a:r>
            <a:r>
              <a:rPr lang="en-US" altLang="zh-CN" sz="2600" dirty="0" err="1">
                <a:latin typeface="Times New Roman" panose="02020603050405020304" pitchFamily="18" charset="0"/>
                <a:cs typeface="Times New Roman" panose="02020603050405020304" pitchFamily="18" charset="0"/>
              </a:rPr>
              <a:t>PrivBayes</a:t>
            </a:r>
            <a:r>
              <a:rPr lang="en-US" altLang="zh-CN" sz="2600" dirty="0">
                <a:latin typeface="Times New Roman" panose="02020603050405020304" pitchFamily="18" charset="0"/>
                <a:cs typeface="Times New Roman" panose="02020603050405020304" pitchFamily="18" charset="0"/>
              </a:rPr>
              <a:t> given by the works can be broadly categorized into two groups: </a:t>
            </a:r>
          </a:p>
          <a:p>
            <a:pPr marL="475435" lvl="1" indent="0">
              <a:buNone/>
            </a:pPr>
            <a:r>
              <a:rPr lang="en-US" altLang="zh-CN" sz="2600" dirty="0">
                <a:latin typeface="Times New Roman" panose="02020603050405020304" pitchFamily="18" charset="0"/>
                <a:cs typeface="Times New Roman" panose="02020603050405020304" pitchFamily="18" charset="0"/>
              </a:rPr>
              <a:t>1. Improvements targeting the node selection methodology during the </a:t>
            </a:r>
            <a:r>
              <a:rPr lang="en-US" altLang="zh-CN" sz="2600" dirty="0">
                <a:solidFill>
                  <a:schemeClr val="accent6">
                    <a:lumMod val="75000"/>
                  </a:schemeClr>
                </a:solidFill>
                <a:latin typeface="Times New Roman" panose="02020603050405020304" pitchFamily="18" charset="0"/>
                <a:cs typeface="Times New Roman" panose="02020603050405020304" pitchFamily="18" charset="0"/>
              </a:rPr>
              <a:t>construction of Bayesian networks</a:t>
            </a:r>
            <a:endParaRPr lang="en-US" altLang="zh-CN" sz="2600" dirty="0">
              <a:latin typeface="Times New Roman" panose="02020603050405020304" pitchFamily="18" charset="0"/>
              <a:cs typeface="Times New Roman" panose="02020603050405020304" pitchFamily="18" charset="0"/>
            </a:endParaRPr>
          </a:p>
          <a:p>
            <a:pPr marL="475435" lvl="1" indent="0">
              <a:buNone/>
            </a:pPr>
            <a:r>
              <a:rPr lang="en-US" altLang="zh-CN" sz="2600" dirty="0">
                <a:latin typeface="Times New Roman" panose="02020603050405020304" pitchFamily="18" charset="0"/>
                <a:cs typeface="Times New Roman" panose="02020603050405020304" pitchFamily="18" charset="0"/>
              </a:rPr>
              <a:t>2. Improvements from the perspective of </a:t>
            </a:r>
            <a:r>
              <a:rPr lang="en-US" altLang="zh-CN" sz="2600" dirty="0">
                <a:solidFill>
                  <a:schemeClr val="accent6">
                    <a:lumMod val="75000"/>
                  </a:schemeClr>
                </a:solidFill>
                <a:latin typeface="Times New Roman" panose="02020603050405020304" pitchFamily="18" charset="0"/>
                <a:cs typeface="Times New Roman" panose="02020603050405020304" pitchFamily="18" charset="0"/>
              </a:rPr>
              <a:t>privacy budget allocation</a:t>
            </a:r>
            <a:r>
              <a:rPr lang="en-US" altLang="zh-CN" sz="2600" dirty="0">
                <a:latin typeface="Times New Roman" panose="02020603050405020304" pitchFamily="18" charset="0"/>
                <a:cs typeface="Times New Roman" panose="02020603050405020304" pitchFamily="18" charset="0"/>
              </a:rPr>
              <a:t>. </a:t>
            </a:r>
          </a:p>
          <a:p>
            <a:pPr marL="475435" lvl="1" indent="0">
              <a:buNone/>
            </a:pPr>
            <a:r>
              <a:rPr lang="en-US" altLang="zh-CN" sz="2600" dirty="0">
                <a:latin typeface="Times New Roman" panose="02020603050405020304" pitchFamily="18" charset="0"/>
                <a:cs typeface="Times New Roman" panose="02020603050405020304" pitchFamily="18" charset="0"/>
              </a:rPr>
              <a:t>Both of these perspectives can improve the usability of the synthetic datasets. </a:t>
            </a:r>
          </a:p>
          <a:p>
            <a:pPr marL="475435" lvl="1" indent="0">
              <a:buNone/>
            </a:pP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600" dirty="0">
                <a:latin typeface="Times New Roman" panose="02020603050405020304" pitchFamily="18" charset="0"/>
                <a:cs typeface="Times New Roman" panose="02020603050405020304" pitchFamily="18" charset="0"/>
              </a:rPr>
              <a:t>      The first perspective can be achieved by optimizing the structure of the constructed Bayesian network, while the second perspective can be achieved by more rational addition of noise. However, only a few researchers take both optimization perspectives into account as we mentioned, while none of them consider the different privacy requirements that may exist for different values in each attribute.</a:t>
            </a:r>
          </a:p>
        </p:txBody>
      </p:sp>
      <p:pic>
        <p:nvPicPr>
          <p:cNvPr id="4" name="图片 3">
            <a:extLst>
              <a:ext uri="{FF2B5EF4-FFF2-40B4-BE49-F238E27FC236}">
                <a16:creationId xmlns:a16="http://schemas.microsoft.com/office/drawing/2014/main" id="{79ADC916-E062-698E-23B5-AE24B7354E7E}"/>
              </a:ext>
            </a:extLst>
          </p:cNvPr>
          <p:cNvPicPr>
            <a:picLocks noChangeAspect="1"/>
          </p:cNvPicPr>
          <p:nvPr/>
        </p:nvPicPr>
        <p:blipFill rotWithShape="1">
          <a:blip r:embed="rId2">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5" name="文本框 4">
            <a:extLst>
              <a:ext uri="{FF2B5EF4-FFF2-40B4-BE49-F238E27FC236}">
                <a16:creationId xmlns:a16="http://schemas.microsoft.com/office/drawing/2014/main" id="{0ECC1925-7C9E-77CE-052F-CF80BF318A4A}"/>
              </a:ext>
            </a:extLst>
          </p:cNvPr>
          <p:cNvSpPr txBox="1"/>
          <p:nvPr/>
        </p:nvSpPr>
        <p:spPr>
          <a:xfrm>
            <a:off x="793030" y="1247814"/>
            <a:ext cx="10605940"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Related work (see page 2-4)</a:t>
            </a:r>
          </a:p>
        </p:txBody>
      </p:sp>
    </p:spTree>
    <p:extLst>
      <p:ext uri="{BB962C8B-B14F-4D97-AF65-F5344CB8AC3E}">
        <p14:creationId xmlns:p14="http://schemas.microsoft.com/office/powerpoint/2010/main" val="337758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36"/>
          <p:cNvSpPr/>
          <p:nvPr/>
        </p:nvSpPr>
        <p:spPr>
          <a:xfrm>
            <a:off x="2731053" y="3007746"/>
            <a:ext cx="6729891" cy="842507"/>
          </a:xfrm>
          <a:prstGeom prst="rect">
            <a:avLst/>
          </a:prstGeom>
          <a:noFill/>
        </p:spPr>
        <p:txBody>
          <a:bodyPr wrap="square" lIns="91281" tIns="45641" rIns="91281" bIns="45641">
            <a:spAutoFit/>
          </a:bodyPr>
          <a:lstStyle/>
          <a:p>
            <a:pPr algn="ctr" defTabSz="1086709">
              <a:defRPr/>
            </a:pPr>
            <a:r>
              <a:rPr lang="en-US" altLang="zh-CN" sz="4876" b="1" kern="0" dirty="0" err="1">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HPPrivBayes</a:t>
            </a:r>
            <a:endParaRPr lang="zh-CN" altLang="en-US" sz="4876"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a:extLst>
              <a:ext uri="{FF2B5EF4-FFF2-40B4-BE49-F238E27FC236}">
                <a16:creationId xmlns:a16="http://schemas.microsoft.com/office/drawing/2014/main" id="{B0709A4D-5A7C-3515-FED8-165B6A331BDF}"/>
              </a:ext>
            </a:extLst>
          </p:cNvPr>
          <p:cNvPicPr>
            <a:picLocks noChangeAspect="1"/>
          </p:cNvPicPr>
          <p:nvPr/>
        </p:nvPicPr>
        <p:blipFill rotWithShape="1">
          <a:blip r:embed="rId3">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等腰三角形 1">
            <a:extLst>
              <a:ext uri="{FF2B5EF4-FFF2-40B4-BE49-F238E27FC236}">
                <a16:creationId xmlns:a16="http://schemas.microsoft.com/office/drawing/2014/main" id="{D3786640-D1D4-4B64-CB6C-E0CFE4555E8B}"/>
              </a:ext>
            </a:extLst>
          </p:cNvPr>
          <p:cNvSpPr/>
          <p:nvPr/>
        </p:nvSpPr>
        <p:spPr>
          <a:xfrm rot="3259845">
            <a:off x="9952811" y="1690174"/>
            <a:ext cx="939800" cy="768350"/>
          </a:xfrm>
          <a:prstGeom prst="triangle">
            <a:avLst/>
          </a:prstGeom>
          <a:solidFill>
            <a:srgbClr val="81A3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任意多边形 21">
            <a:extLst>
              <a:ext uri="{FF2B5EF4-FFF2-40B4-BE49-F238E27FC236}">
                <a16:creationId xmlns:a16="http://schemas.microsoft.com/office/drawing/2014/main" id="{F5CDC432-B50B-A153-8471-865CDAAC0FE6}"/>
              </a:ext>
            </a:extLst>
          </p:cNvPr>
          <p:cNvSpPr/>
          <p:nvPr/>
        </p:nvSpPr>
        <p:spPr>
          <a:xfrm rot="4181631">
            <a:off x="9935974" y="3855726"/>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矩形 9">
            <a:extLst>
              <a:ext uri="{FF2B5EF4-FFF2-40B4-BE49-F238E27FC236}">
                <a16:creationId xmlns:a16="http://schemas.microsoft.com/office/drawing/2014/main" id="{560F0E39-FF7D-CA2C-FB61-B157CEDE85FD}"/>
              </a:ext>
            </a:extLst>
          </p:cNvPr>
          <p:cNvSpPr/>
          <p:nvPr/>
        </p:nvSpPr>
        <p:spPr bwMode="auto">
          <a:xfrm rot="9252532">
            <a:off x="10996251" y="5562179"/>
            <a:ext cx="486000" cy="485775"/>
          </a:xfrm>
          <a:prstGeom prst="rect">
            <a:avLst/>
          </a:prstGeom>
          <a:noFill/>
          <a:ln>
            <a:solidFill>
              <a:srgbClr val="1C698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椭圆 11">
            <a:extLst>
              <a:ext uri="{FF2B5EF4-FFF2-40B4-BE49-F238E27FC236}">
                <a16:creationId xmlns:a16="http://schemas.microsoft.com/office/drawing/2014/main" id="{7BCA47D0-E20D-ABA8-5543-B4FAE77FE418}"/>
              </a:ext>
            </a:extLst>
          </p:cNvPr>
          <p:cNvSpPr/>
          <p:nvPr/>
        </p:nvSpPr>
        <p:spPr>
          <a:xfrm>
            <a:off x="5421258" y="1393825"/>
            <a:ext cx="1349483" cy="1361048"/>
          </a:xfrm>
          <a:prstGeom prst="ellipse">
            <a:avLst/>
          </a:prstGeom>
          <a:noFill/>
          <a:ln w="38100">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09"/>
            <a:r>
              <a:rPr lang="en-US" altLang="zh-CN" sz="5400" dirty="0">
                <a:solidFill>
                  <a:srgbClr val="3B3837"/>
                </a:solidFill>
                <a:latin typeface="Calibri"/>
                <a:ea typeface="宋体" panose="02010600030101010101" pitchFamily="2" charset="-122"/>
              </a:rPr>
              <a:t>04</a:t>
            </a:r>
            <a:endParaRPr lang="zh-CN" altLang="en-US" sz="5400" dirty="0">
              <a:solidFill>
                <a:srgbClr val="3B3837"/>
              </a:solidFill>
              <a:latin typeface="Calibri"/>
              <a:ea typeface="宋体" panose="02010600030101010101" pitchFamily="2" charset="-122"/>
            </a:endParaRPr>
          </a:p>
        </p:txBody>
      </p:sp>
      <p:sp>
        <p:nvSpPr>
          <p:cNvPr id="3" name="任意多边形 54">
            <a:extLst>
              <a:ext uri="{FF2B5EF4-FFF2-40B4-BE49-F238E27FC236}">
                <a16:creationId xmlns:a16="http://schemas.microsoft.com/office/drawing/2014/main" id="{E5E90033-622B-DB0A-4CC2-8D61ED03B5AB}"/>
              </a:ext>
            </a:extLst>
          </p:cNvPr>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rgbClr val="81A3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793149416"/>
      </p:ext>
    </p:extLst>
  </p:cSld>
  <p:clrMapOvr>
    <a:masterClrMapping/>
  </p:clrMapOvr>
  <mc:AlternateContent xmlns:mc="http://schemas.openxmlformats.org/markup-compatibility/2006" xmlns:p14="http://schemas.microsoft.com/office/powerpoint/2010/main">
    <mc:Choice Requires="p14">
      <p:transition spd="med" p14:dur="700" advTm="5436">
        <p:fade/>
      </p:transition>
    </mc:Choice>
    <mc:Fallback xmlns="">
      <p:transition spd="med" advTm="543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BF9237-C389-6E20-944A-A30FA5EC6768}"/>
                  </a:ext>
                </a:extLst>
              </p:cNvPr>
              <p:cNvSpPr>
                <a:spLocks noGrp="1"/>
              </p:cNvSpPr>
              <p:nvPr>
                <p:ph idx="1"/>
              </p:nvPr>
            </p:nvSpPr>
            <p:spPr>
              <a:xfrm>
                <a:off x="845270" y="1732175"/>
                <a:ext cx="10697852" cy="4498943"/>
              </a:xfrm>
            </p:spPr>
            <p:txBody>
              <a:bodyPr>
                <a:normAutofit fontScale="47500" lnSpcReduction="20000"/>
              </a:bodyPr>
              <a:lstStyle/>
              <a:p>
                <a:pPr marL="0" indent="0">
                  <a:buNone/>
                </a:pPr>
                <a:r>
                  <a:rPr lang="en-US" altLang="zh-CN" sz="5100" dirty="0">
                    <a:latin typeface="Times New Roman" panose="02020603050405020304" pitchFamily="18" charset="0"/>
                    <a:cs typeface="Times New Roman" panose="02020603050405020304" pitchFamily="18" charset="0"/>
                  </a:rPr>
                  <a:t>        Divide all the attributes in dataset D into two groups, Group A for the more sensitive attributes and Group B for the less sensitive attributes. Let </a:t>
                </a:r>
                <a:r>
                  <a:rPr lang="en-US" altLang="zh-CN" sz="5100" i="1" dirty="0">
                    <a:latin typeface="Times New Roman" panose="02020603050405020304" pitchFamily="18" charset="0"/>
                    <a:cs typeface="Times New Roman" panose="02020603050405020304" pitchFamily="18" charset="0"/>
                  </a:rPr>
                  <a:t>l </a:t>
                </a:r>
                <a:r>
                  <a:rPr lang="en-US" altLang="zh-CN" sz="5100" dirty="0">
                    <a:latin typeface="Times New Roman" panose="02020603050405020304" pitchFamily="18" charset="0"/>
                    <a:cs typeface="Times New Roman" panose="02020603050405020304" pitchFamily="18" charset="0"/>
                  </a:rPr>
                  <a:t>be the number of less sensitive attributes, </a:t>
                </a:r>
                <a:r>
                  <a:rPr lang="en-US" altLang="zh-CN" sz="5100" i="1" dirty="0">
                    <a:latin typeface="Times New Roman" panose="02020603050405020304" pitchFamily="18" charset="0"/>
                    <a:cs typeface="Times New Roman" panose="02020603050405020304" pitchFamily="18" charset="0"/>
                  </a:rPr>
                  <a:t>d</a:t>
                </a:r>
                <a:r>
                  <a:rPr lang="en-US" altLang="zh-CN" sz="5100" dirty="0">
                    <a:latin typeface="Times New Roman" panose="02020603050405020304" pitchFamily="18" charset="0"/>
                    <a:cs typeface="Times New Roman" panose="02020603050405020304" pitchFamily="18" charset="0"/>
                  </a:rPr>
                  <a:t> the number of attributes in the dataset, </a:t>
                </a:r>
                <a:r>
                  <a:rPr lang="en-US" altLang="zh-CN" sz="5100" i="1" dirty="0">
                    <a:latin typeface="Times New Roman" panose="02020603050405020304" pitchFamily="18" charset="0"/>
                    <a:cs typeface="Times New Roman" panose="02020603050405020304" pitchFamily="18" charset="0"/>
                  </a:rPr>
                  <a:t>k</a:t>
                </a:r>
                <a:r>
                  <a:rPr lang="en-US" altLang="zh-CN" sz="5100" dirty="0">
                    <a:latin typeface="Times New Roman" panose="02020603050405020304" pitchFamily="18" charset="0"/>
                    <a:cs typeface="Times New Roman" panose="02020603050405020304" pitchFamily="18" charset="0"/>
                  </a:rPr>
                  <a:t> the degree of the Bayesian Network we construct.</a:t>
                </a:r>
              </a:p>
              <a:p>
                <a:pPr marL="514350" indent="-514350">
                  <a:buFont typeface="+mj-lt"/>
                  <a:buAutoNum type="arabicPeriod"/>
                </a:pPr>
                <a:endParaRPr lang="en-US" altLang="zh-CN" sz="44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CN" sz="4200" dirty="0">
                    <a:latin typeface="Times New Roman" panose="02020603050405020304" pitchFamily="18" charset="0"/>
                    <a:cs typeface="Times New Roman" panose="02020603050405020304" pitchFamily="18" charset="0"/>
                  </a:rPr>
                  <a:t>For attributes in Group A, the total privacy budget is </a:t>
                </a:r>
                <a14:m>
                  <m:oMath xmlns:m="http://schemas.openxmlformats.org/officeDocument/2006/math">
                    <m:sSub>
                      <m:sSubPr>
                        <m:ctrlPr>
                          <a:rPr lang="en-US" altLang="zh-CN" sz="4200" i="1" dirty="0">
                            <a:latin typeface="Cambria Math" panose="02040503050406030204" pitchFamily="18" charset="0"/>
                            <a:cs typeface="Times New Roman" panose="02020603050405020304" pitchFamily="18" charset="0"/>
                          </a:rPr>
                        </m:ctrlPr>
                      </m:sSubPr>
                      <m:e>
                        <m:r>
                          <a:rPr lang="en-US" altLang="zh-CN" sz="4200" i="1" dirty="0">
                            <a:latin typeface="Cambria Math" panose="02040503050406030204" pitchFamily="18" charset="0"/>
                            <a:cs typeface="Times New Roman" panose="02020603050405020304" pitchFamily="18" charset="0"/>
                          </a:rPr>
                          <m:t>𝜖</m:t>
                        </m:r>
                      </m:e>
                      <m:sub>
                        <m:r>
                          <a:rPr lang="en-US" altLang="zh-CN" sz="4200" i="1" dirty="0">
                            <a:latin typeface="Cambria Math" panose="02040503050406030204" pitchFamily="18" charset="0"/>
                            <a:cs typeface="Times New Roman" panose="02020603050405020304" pitchFamily="18" charset="0"/>
                          </a:rPr>
                          <m:t>2</m:t>
                        </m:r>
                      </m:sub>
                    </m:sSub>
                    <m:r>
                      <a:rPr lang="en-US" altLang="zh-CN" sz="4200" i="1" dirty="0" smtClean="0">
                        <a:latin typeface="Cambria Math" panose="02040503050406030204" pitchFamily="18" charset="0"/>
                        <a:cs typeface="Times New Roman" panose="02020603050405020304" pitchFamily="18" charset="0"/>
                      </a:rPr>
                      <m:t>=</m:t>
                    </m:r>
                    <m:sSub>
                      <m:sSubPr>
                        <m:ctrlPr>
                          <a:rPr lang="en-US" altLang="zh-CN" sz="4200" i="1" dirty="0">
                            <a:latin typeface="Cambria Math" panose="02040503050406030204" pitchFamily="18" charset="0"/>
                            <a:cs typeface="Times New Roman" panose="02020603050405020304" pitchFamily="18" charset="0"/>
                          </a:rPr>
                        </m:ctrlPr>
                      </m:sSubPr>
                      <m:e>
                        <m:r>
                          <a:rPr lang="en-US" altLang="zh-CN" sz="4200" b="0" i="1" dirty="0" smtClean="0">
                            <a:latin typeface="Cambria Math" panose="02040503050406030204" pitchFamily="18" charset="0"/>
                            <a:cs typeface="Times New Roman" panose="02020603050405020304" pitchFamily="18" charset="0"/>
                          </a:rPr>
                          <m:t>𝐿</m:t>
                        </m:r>
                      </m:e>
                      <m:sub>
                        <m:r>
                          <a:rPr lang="en-US" altLang="zh-CN" sz="4200" i="1" dirty="0">
                            <a:latin typeface="Cambria Math" panose="02040503050406030204" pitchFamily="18" charset="0"/>
                            <a:cs typeface="Times New Roman" panose="02020603050405020304" pitchFamily="18" charset="0"/>
                          </a:rPr>
                          <m:t>2</m:t>
                        </m:r>
                      </m:sub>
                    </m:sSub>
                    <m:r>
                      <a:rPr lang="en-US" altLang="zh-CN" sz="4200" i="1" dirty="0" smtClean="0">
                        <a:latin typeface="Cambria Math" panose="02040503050406030204" pitchFamily="18" charset="0"/>
                        <a:cs typeface="Times New Roman" panose="02020603050405020304" pitchFamily="18" charset="0"/>
                      </a:rPr>
                      <m:t>𝜖</m:t>
                    </m:r>
                  </m:oMath>
                </a14:m>
                <a:r>
                  <a:rPr lang="en-US" altLang="zh-CN" sz="4200" dirty="0">
                    <a:latin typeface="Times New Roman" panose="02020603050405020304" pitchFamily="18" charset="0"/>
                    <a:cs typeface="Times New Roman" panose="02020603050405020304" pitchFamily="18" charset="0"/>
                  </a:rPr>
                  <a:t>, and each attribute will consume </a:t>
                </a:r>
                <a14:m>
                  <m:oMath xmlns:m="http://schemas.openxmlformats.org/officeDocument/2006/math">
                    <m:sSub>
                      <m:sSubPr>
                        <m:ctrlPr>
                          <a:rPr lang="en-US" altLang="zh-CN" sz="4200" i="1" dirty="0">
                            <a:latin typeface="Cambria Math" panose="02040503050406030204" pitchFamily="18" charset="0"/>
                            <a:cs typeface="Times New Roman" panose="02020603050405020304" pitchFamily="18" charset="0"/>
                          </a:rPr>
                        </m:ctrlPr>
                      </m:sSubPr>
                      <m:e>
                        <m:r>
                          <a:rPr lang="en-US" altLang="zh-CN" sz="4200" i="1" dirty="0">
                            <a:latin typeface="Cambria Math" panose="02040503050406030204" pitchFamily="18" charset="0"/>
                            <a:cs typeface="Times New Roman" panose="02020603050405020304" pitchFamily="18" charset="0"/>
                          </a:rPr>
                          <m:t>𝜖</m:t>
                        </m:r>
                      </m:e>
                      <m:sub>
                        <m:r>
                          <a:rPr lang="en-US" altLang="zh-CN" sz="4200" i="1" dirty="0">
                            <a:latin typeface="Cambria Math" panose="02040503050406030204" pitchFamily="18" charset="0"/>
                            <a:cs typeface="Times New Roman" panose="02020603050405020304" pitchFamily="18" charset="0"/>
                          </a:rPr>
                          <m:t>2</m:t>
                        </m:r>
                      </m:sub>
                    </m:sSub>
                    <m:r>
                      <a:rPr lang="en-US" altLang="zh-CN" sz="4200" i="1" dirty="0" smtClean="0">
                        <a:latin typeface="Cambria Math" panose="02040503050406030204" pitchFamily="18" charset="0"/>
                        <a:cs typeface="Times New Roman" panose="02020603050405020304" pitchFamily="18" charset="0"/>
                      </a:rPr>
                      <m:t>/(</m:t>
                    </m:r>
                    <m:r>
                      <a:rPr lang="en-US" altLang="zh-CN" sz="4200" i="1" dirty="0" smtClean="0">
                        <a:latin typeface="Cambria Math" panose="02040503050406030204" pitchFamily="18" charset="0"/>
                        <a:cs typeface="Times New Roman" panose="02020603050405020304" pitchFamily="18" charset="0"/>
                      </a:rPr>
                      <m:t>𝑑</m:t>
                    </m:r>
                    <m:r>
                      <a:rPr lang="en-US" altLang="zh-CN" sz="4200" b="0" i="1" dirty="0" smtClean="0">
                        <a:latin typeface="Cambria Math" panose="02040503050406030204" pitchFamily="18" charset="0"/>
                        <a:cs typeface="Times New Roman" panose="02020603050405020304" pitchFamily="18" charset="0"/>
                      </a:rPr>
                      <m:t>−</m:t>
                    </m:r>
                    <m:r>
                      <a:rPr lang="en-US" altLang="zh-CN" sz="4200" i="1" dirty="0" smtClean="0">
                        <a:latin typeface="Cambria Math" panose="02040503050406030204" pitchFamily="18" charset="0"/>
                        <a:cs typeface="Times New Roman" panose="02020603050405020304" pitchFamily="18" charset="0"/>
                      </a:rPr>
                      <m:t>𝑘</m:t>
                    </m:r>
                    <m:r>
                      <a:rPr lang="en-US" altLang="zh-CN" sz="4200" i="1" dirty="0" smtClean="0">
                        <a:latin typeface="Cambria Math" panose="02040503050406030204" pitchFamily="18" charset="0"/>
                        <a:cs typeface="Times New Roman" panose="02020603050405020304" pitchFamily="18" charset="0"/>
                      </a:rPr>
                      <m:t>−</m:t>
                    </m:r>
                    <m:r>
                      <a:rPr lang="en-US" altLang="zh-CN" sz="4200" i="1" dirty="0" smtClean="0">
                        <a:latin typeface="Cambria Math" panose="02040503050406030204" pitchFamily="18" charset="0"/>
                        <a:cs typeface="Times New Roman" panose="02020603050405020304" pitchFamily="18" charset="0"/>
                      </a:rPr>
                      <m:t>𝑙</m:t>
                    </m:r>
                    <m:r>
                      <a:rPr lang="en-US" altLang="zh-CN" sz="4200" i="1" dirty="0" smtClean="0">
                        <a:latin typeface="Cambria Math" panose="02040503050406030204" pitchFamily="18" charset="0"/>
                        <a:cs typeface="Times New Roman" panose="02020603050405020304" pitchFamily="18" charset="0"/>
                      </a:rPr>
                      <m:t>)</m:t>
                    </m:r>
                  </m:oMath>
                </a14:m>
                <a:r>
                  <a:rPr lang="en-US" altLang="zh-CN" sz="4200" dirty="0">
                    <a:latin typeface="Times New Roman" panose="02020603050405020304" pitchFamily="18" charset="0"/>
                    <a:cs typeface="Times New Roman" panose="02020603050405020304" pitchFamily="18" charset="0"/>
                  </a:rPr>
                  <a:t> privacy budget. Thus, we inject noise satisfying </a:t>
                </a:r>
                <a14:m>
                  <m:oMath xmlns:m="http://schemas.openxmlformats.org/officeDocument/2006/math">
                    <m:r>
                      <a:rPr lang="en-US" altLang="zh-CN" sz="4200" i="1" dirty="0" smtClean="0">
                        <a:latin typeface="Cambria Math" panose="02040503050406030204" pitchFamily="18" charset="0"/>
                        <a:cs typeface="Times New Roman" panose="02020603050405020304" pitchFamily="18" charset="0"/>
                      </a:rPr>
                      <m:t>𝐿𝑎𝑝</m:t>
                    </m:r>
                    <m:r>
                      <a:rPr lang="en-US" altLang="zh-CN" sz="4200" i="1" dirty="0" smtClean="0">
                        <a:latin typeface="Cambria Math" panose="02040503050406030204" pitchFamily="18" charset="0"/>
                        <a:cs typeface="Times New Roman" panose="02020603050405020304" pitchFamily="18" charset="0"/>
                      </a:rPr>
                      <m:t>(2(</m:t>
                    </m:r>
                    <m:r>
                      <a:rPr lang="en-US" altLang="zh-CN" sz="4200" b="0" i="1" dirty="0" smtClean="0">
                        <a:latin typeface="Cambria Math" panose="02040503050406030204" pitchFamily="18" charset="0"/>
                        <a:cs typeface="Times New Roman" panose="02020603050405020304" pitchFamily="18" charset="0"/>
                      </a:rPr>
                      <m:t>𝑑</m:t>
                    </m:r>
                    <m:r>
                      <a:rPr lang="en-US" altLang="zh-CN" sz="4200" i="1" dirty="0" smtClean="0">
                        <a:latin typeface="Cambria Math" panose="02040503050406030204" pitchFamily="18" charset="0"/>
                        <a:cs typeface="Times New Roman" panose="02020603050405020304" pitchFamily="18" charset="0"/>
                      </a:rPr>
                      <m:t>−</m:t>
                    </m:r>
                    <m:r>
                      <a:rPr lang="en-US" altLang="zh-CN" sz="4200" i="1" dirty="0" smtClean="0">
                        <a:latin typeface="Cambria Math" panose="02040503050406030204" pitchFamily="18" charset="0"/>
                        <a:cs typeface="Times New Roman" panose="02020603050405020304" pitchFamily="18" charset="0"/>
                      </a:rPr>
                      <m:t>𝑘</m:t>
                    </m:r>
                    <m:r>
                      <a:rPr lang="en-US" altLang="zh-CN" sz="4200" b="0" i="1" dirty="0" smtClean="0">
                        <a:latin typeface="Cambria Math" panose="02040503050406030204" pitchFamily="18" charset="0"/>
                        <a:cs typeface="Times New Roman" panose="02020603050405020304" pitchFamily="18" charset="0"/>
                      </a:rPr>
                      <m:t>−</m:t>
                    </m:r>
                    <m:r>
                      <a:rPr lang="en-US" altLang="zh-CN" sz="4200" i="1" dirty="0" smtClean="0">
                        <a:latin typeface="Cambria Math" panose="02040503050406030204" pitchFamily="18" charset="0"/>
                        <a:cs typeface="Times New Roman" panose="02020603050405020304" pitchFamily="18" charset="0"/>
                      </a:rPr>
                      <m:t>𝑙</m:t>
                    </m:r>
                    <m:r>
                      <a:rPr lang="en-US" altLang="zh-CN" sz="4200" i="1" dirty="0" smtClean="0">
                        <a:latin typeface="Cambria Math" panose="02040503050406030204" pitchFamily="18" charset="0"/>
                        <a:cs typeface="Times New Roman" panose="02020603050405020304" pitchFamily="18" charset="0"/>
                      </a:rPr>
                      <m:t>)/(</m:t>
                    </m:r>
                    <m:r>
                      <a:rPr lang="en-US" altLang="zh-CN" sz="4200" i="1" dirty="0" smtClean="0">
                        <a:latin typeface="Cambria Math" panose="02040503050406030204" pitchFamily="18" charset="0"/>
                        <a:cs typeface="Times New Roman" panose="02020603050405020304" pitchFamily="18" charset="0"/>
                      </a:rPr>
                      <m:t>𝑛</m:t>
                    </m:r>
                    <m:sSub>
                      <m:sSubPr>
                        <m:ctrlPr>
                          <a:rPr lang="en-US" altLang="zh-CN" sz="4200" i="1" dirty="0" smtClean="0">
                            <a:latin typeface="Cambria Math" panose="02040503050406030204" pitchFamily="18" charset="0"/>
                            <a:cs typeface="Times New Roman" panose="02020603050405020304" pitchFamily="18" charset="0"/>
                          </a:rPr>
                        </m:ctrlPr>
                      </m:sSubPr>
                      <m:e>
                        <m:r>
                          <a:rPr lang="en-US" altLang="zh-CN" sz="4200" i="1" dirty="0">
                            <a:latin typeface="Cambria Math" panose="02040503050406030204" pitchFamily="18" charset="0"/>
                            <a:cs typeface="Times New Roman" panose="02020603050405020304" pitchFamily="18" charset="0"/>
                          </a:rPr>
                          <m:t>𝜖</m:t>
                        </m:r>
                      </m:e>
                      <m:sub>
                        <m:r>
                          <a:rPr lang="en-US" altLang="zh-CN" sz="4200" i="1" dirty="0">
                            <a:latin typeface="Cambria Math" panose="02040503050406030204" pitchFamily="18" charset="0"/>
                            <a:cs typeface="Times New Roman" panose="02020603050405020304" pitchFamily="18" charset="0"/>
                          </a:rPr>
                          <m:t>2</m:t>
                        </m:r>
                      </m:sub>
                    </m:sSub>
                    <m:r>
                      <a:rPr lang="en-US" altLang="zh-CN" sz="4200" i="1" dirty="0" smtClean="0">
                        <a:latin typeface="Cambria Math" panose="02040503050406030204" pitchFamily="18" charset="0"/>
                        <a:cs typeface="Times New Roman" panose="02020603050405020304" pitchFamily="18" charset="0"/>
                      </a:rPr>
                      <m:t>)) </m:t>
                    </m:r>
                  </m:oMath>
                </a14:m>
                <a:r>
                  <a:rPr lang="en-US" altLang="zh-CN" sz="4200" dirty="0">
                    <a:latin typeface="Times New Roman" panose="02020603050405020304" pitchFamily="18" charset="0"/>
                    <a:cs typeface="Times New Roman" panose="02020603050405020304" pitchFamily="18" charset="0"/>
                  </a:rPr>
                  <a:t>into sensitive attributes using Laplace mechanism. This makes the more sensitive attributes meet</a:t>
                </a:r>
                <a14:m>
                  <m:oMath xmlns:m="http://schemas.openxmlformats.org/officeDocument/2006/math">
                    <m:r>
                      <a:rPr lang="en-US" altLang="zh-CN" sz="4200" b="0" i="0" dirty="0" smtClean="0">
                        <a:latin typeface="Cambria Math" panose="02040503050406030204" pitchFamily="18" charset="0"/>
                        <a:cs typeface="Times New Roman" panose="02020603050405020304" pitchFamily="18" charset="0"/>
                      </a:rPr>
                      <m:t> </m:t>
                    </m:r>
                    <m:sSub>
                      <m:sSubPr>
                        <m:ctrlPr>
                          <a:rPr lang="en-US" altLang="zh-CN" sz="4200" i="1" dirty="0" smtClean="0">
                            <a:solidFill>
                              <a:schemeClr val="accent6">
                                <a:lumMod val="75000"/>
                              </a:schemeClr>
                            </a:solidFill>
                            <a:latin typeface="Cambria Math" panose="02040503050406030204" pitchFamily="18" charset="0"/>
                            <a:cs typeface="Times New Roman" panose="02020603050405020304" pitchFamily="18" charset="0"/>
                          </a:rPr>
                        </m:ctrlPr>
                      </m:sSubPr>
                      <m:e>
                        <m:r>
                          <a:rPr lang="en-US" altLang="zh-CN" sz="4200" i="1" dirty="0">
                            <a:solidFill>
                              <a:schemeClr val="accent6">
                                <a:lumMod val="75000"/>
                              </a:schemeClr>
                            </a:solidFill>
                            <a:latin typeface="Cambria Math" panose="02040503050406030204" pitchFamily="18" charset="0"/>
                            <a:cs typeface="Times New Roman" panose="02020603050405020304" pitchFamily="18" charset="0"/>
                          </a:rPr>
                          <m:t>𝜖</m:t>
                        </m:r>
                      </m:e>
                      <m:sub>
                        <m:r>
                          <a:rPr lang="en-US" altLang="zh-CN" sz="4200" b="0" i="1" dirty="0" smtClean="0">
                            <a:solidFill>
                              <a:schemeClr val="accent6">
                                <a:lumMod val="75000"/>
                              </a:schemeClr>
                            </a:solidFill>
                            <a:latin typeface="Cambria Math" panose="02040503050406030204" pitchFamily="18" charset="0"/>
                            <a:cs typeface="Times New Roman" panose="02020603050405020304" pitchFamily="18" charset="0"/>
                          </a:rPr>
                          <m:t>2</m:t>
                        </m:r>
                      </m:sub>
                    </m:sSub>
                  </m:oMath>
                </a14:m>
                <a:r>
                  <a:rPr lang="en-US" altLang="zh-CN" sz="4200" dirty="0">
                    <a:solidFill>
                      <a:schemeClr val="accent6">
                        <a:lumMod val="75000"/>
                      </a:schemeClr>
                    </a:solidFill>
                    <a:latin typeface="Times New Roman" panose="02020603050405020304" pitchFamily="18" charset="0"/>
                    <a:cs typeface="Times New Roman" panose="02020603050405020304" pitchFamily="18" charset="0"/>
                  </a:rPr>
                  <a:t>-differential privacy.</a:t>
                </a:r>
                <a:endParaRPr lang="en-US" altLang="zh-CN" sz="42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altLang="zh-CN" sz="42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altLang="zh-CN" sz="4200" dirty="0">
                    <a:latin typeface="Times New Roman" panose="02020603050405020304" pitchFamily="18" charset="0"/>
                    <a:cs typeface="Times New Roman" panose="02020603050405020304" pitchFamily="18" charset="0"/>
                  </a:rPr>
                  <a:t>For attributes in Group B, the privacy budget for each of them is</a:t>
                </a:r>
                <a14:m>
                  <m:oMath xmlns:m="http://schemas.openxmlformats.org/officeDocument/2006/math">
                    <m:r>
                      <a:rPr lang="en-US" altLang="zh-CN" sz="4200" b="0" i="0" dirty="0" smtClean="0">
                        <a:latin typeface="Cambria Math" panose="02040503050406030204" pitchFamily="18" charset="0"/>
                        <a:cs typeface="Times New Roman" panose="02020603050405020304" pitchFamily="18" charset="0"/>
                      </a:rPr>
                      <m:t> </m:t>
                    </m:r>
                    <m:sSub>
                      <m:sSubPr>
                        <m:ctrlPr>
                          <a:rPr lang="en-US" altLang="zh-CN" sz="4200" i="1" dirty="0">
                            <a:latin typeface="Cambria Math" panose="02040503050406030204" pitchFamily="18" charset="0"/>
                            <a:cs typeface="Times New Roman" panose="02020603050405020304" pitchFamily="18" charset="0"/>
                          </a:rPr>
                        </m:ctrlPr>
                      </m:sSubPr>
                      <m:e>
                        <m:r>
                          <a:rPr lang="en-US" altLang="zh-CN" sz="4200" i="1" dirty="0">
                            <a:latin typeface="Cambria Math" panose="02040503050406030204" pitchFamily="18" charset="0"/>
                            <a:cs typeface="Times New Roman" panose="02020603050405020304" pitchFamily="18" charset="0"/>
                          </a:rPr>
                          <m:t>𝜖</m:t>
                        </m:r>
                      </m:e>
                      <m:sub>
                        <m:r>
                          <a:rPr lang="en-US" altLang="zh-CN" sz="4200" b="0" i="1" dirty="0" smtClean="0">
                            <a:latin typeface="Cambria Math" panose="02040503050406030204" pitchFamily="18" charset="0"/>
                            <a:cs typeface="Times New Roman" panose="02020603050405020304" pitchFamily="18" charset="0"/>
                          </a:rPr>
                          <m:t>3</m:t>
                        </m:r>
                      </m:sub>
                    </m:sSub>
                    <m:r>
                      <a:rPr lang="en-US" altLang="zh-CN" sz="4200" i="1" dirty="0">
                        <a:latin typeface="Cambria Math" panose="02040503050406030204" pitchFamily="18" charset="0"/>
                        <a:cs typeface="Times New Roman" panose="02020603050405020304" pitchFamily="18" charset="0"/>
                      </a:rPr>
                      <m:t>=</m:t>
                    </m:r>
                    <m:sSub>
                      <m:sSubPr>
                        <m:ctrlPr>
                          <a:rPr lang="en-US" altLang="zh-CN" sz="4200" i="1" dirty="0">
                            <a:latin typeface="Cambria Math" panose="02040503050406030204" pitchFamily="18" charset="0"/>
                            <a:cs typeface="Times New Roman" panose="02020603050405020304" pitchFamily="18" charset="0"/>
                          </a:rPr>
                        </m:ctrlPr>
                      </m:sSubPr>
                      <m:e>
                        <m:r>
                          <a:rPr lang="en-US" altLang="zh-CN" sz="4200" i="1" dirty="0">
                            <a:latin typeface="Cambria Math" panose="02040503050406030204" pitchFamily="18" charset="0"/>
                            <a:cs typeface="Times New Roman" panose="02020603050405020304" pitchFamily="18" charset="0"/>
                          </a:rPr>
                          <m:t>𝐿</m:t>
                        </m:r>
                      </m:e>
                      <m:sub>
                        <m:r>
                          <a:rPr lang="en-US" altLang="zh-CN" sz="4200" b="0" i="1" dirty="0" smtClean="0">
                            <a:latin typeface="Cambria Math" panose="02040503050406030204" pitchFamily="18" charset="0"/>
                            <a:cs typeface="Times New Roman" panose="02020603050405020304" pitchFamily="18" charset="0"/>
                          </a:rPr>
                          <m:t>3</m:t>
                        </m:r>
                      </m:sub>
                    </m:sSub>
                    <m:r>
                      <a:rPr lang="en-US" altLang="zh-CN" sz="4200" i="1" dirty="0">
                        <a:latin typeface="Cambria Math" panose="02040503050406030204" pitchFamily="18" charset="0"/>
                        <a:cs typeface="Times New Roman" panose="02020603050405020304" pitchFamily="18" charset="0"/>
                      </a:rPr>
                      <m:t>𝜖</m:t>
                    </m:r>
                  </m:oMath>
                </a14:m>
                <a:r>
                  <a:rPr lang="en-US" altLang="zh-CN" sz="4200" dirty="0">
                    <a:latin typeface="Times New Roman" panose="02020603050405020304" pitchFamily="18" charset="0"/>
                    <a:cs typeface="Times New Roman" panose="02020603050405020304" pitchFamily="18" charset="0"/>
                  </a:rPr>
                  <a:t>, then we allocate different privacy budgets for different values in each attribute, according to the sensitivity weights of the values </a:t>
                </a:r>
                <a14:m>
                  <m:oMath xmlns:m="http://schemas.openxmlformats.org/officeDocument/2006/math">
                    <m:sSub>
                      <m:sSubPr>
                        <m:ctrlPr>
                          <a:rPr lang="en-US" altLang="zh-CN" sz="4200" i="1" dirty="0" smtClean="0">
                            <a:latin typeface="Cambria Math" panose="02040503050406030204" pitchFamily="18" charset="0"/>
                            <a:cs typeface="Times New Roman" panose="02020603050405020304" pitchFamily="18" charset="0"/>
                          </a:rPr>
                        </m:ctrlPr>
                      </m:sSubPr>
                      <m:e>
                        <m:r>
                          <a:rPr lang="en-US" altLang="zh-CN" sz="4200" b="0" i="1" dirty="0" smtClean="0">
                            <a:latin typeface="Cambria Math" panose="02040503050406030204" pitchFamily="18" charset="0"/>
                            <a:cs typeface="Times New Roman" panose="02020603050405020304" pitchFamily="18" charset="0"/>
                          </a:rPr>
                          <m:t>𝑤</m:t>
                        </m:r>
                      </m:e>
                      <m:sub>
                        <m:r>
                          <a:rPr lang="en-US" altLang="zh-CN" sz="4200" b="0" i="1" dirty="0" smtClean="0">
                            <a:latin typeface="Cambria Math" panose="02040503050406030204" pitchFamily="18" charset="0"/>
                            <a:cs typeface="Times New Roman" panose="02020603050405020304" pitchFamily="18" charset="0"/>
                          </a:rPr>
                          <m:t>𝑖</m:t>
                        </m:r>
                      </m:sub>
                    </m:sSub>
                  </m:oMath>
                </a14:m>
                <a:r>
                  <a:rPr lang="en-US" altLang="zh-CN" sz="4200" dirty="0">
                    <a:latin typeface="Times New Roman" panose="02020603050405020304" pitchFamily="18" charset="0"/>
                    <a:cs typeface="Times New Roman" panose="02020603050405020304" pitchFamily="18" charset="0"/>
                  </a:rPr>
                  <a:t>. That is, each value in each attribute in Group B consumes </a:t>
                </a:r>
                <a14:m>
                  <m:oMath xmlns:m="http://schemas.openxmlformats.org/officeDocument/2006/math">
                    <m:sSub>
                      <m:sSubPr>
                        <m:ctrlPr>
                          <a:rPr lang="en-US" altLang="zh-CN" sz="4200" i="1" dirty="0">
                            <a:latin typeface="Cambria Math" panose="02040503050406030204" pitchFamily="18" charset="0"/>
                            <a:cs typeface="Times New Roman" panose="02020603050405020304" pitchFamily="18" charset="0"/>
                          </a:rPr>
                        </m:ctrlPr>
                      </m:sSubPr>
                      <m:e>
                        <m:r>
                          <a:rPr lang="en-US" altLang="zh-CN" sz="4200" i="1" dirty="0">
                            <a:latin typeface="Cambria Math" panose="02040503050406030204" pitchFamily="18" charset="0"/>
                            <a:cs typeface="Times New Roman" panose="02020603050405020304" pitchFamily="18" charset="0"/>
                          </a:rPr>
                          <m:t>𝑤</m:t>
                        </m:r>
                      </m:e>
                      <m:sub>
                        <m:r>
                          <a:rPr lang="en-US" altLang="zh-CN" sz="4200" i="1" dirty="0">
                            <a:latin typeface="Cambria Math" panose="02040503050406030204" pitchFamily="18" charset="0"/>
                            <a:cs typeface="Times New Roman" panose="02020603050405020304" pitchFamily="18" charset="0"/>
                          </a:rPr>
                          <m:t>𝑖</m:t>
                        </m:r>
                      </m:sub>
                    </m:sSub>
                    <m:sSub>
                      <m:sSubPr>
                        <m:ctrlPr>
                          <a:rPr lang="en-US" altLang="zh-CN" sz="4200" i="1" dirty="0">
                            <a:latin typeface="Cambria Math" panose="02040503050406030204" pitchFamily="18" charset="0"/>
                            <a:cs typeface="Times New Roman" panose="02020603050405020304" pitchFamily="18" charset="0"/>
                          </a:rPr>
                        </m:ctrlPr>
                      </m:sSubPr>
                      <m:e>
                        <m:r>
                          <a:rPr lang="en-US" altLang="zh-CN" sz="4200" i="1" dirty="0">
                            <a:latin typeface="Cambria Math" panose="02040503050406030204" pitchFamily="18" charset="0"/>
                            <a:cs typeface="Times New Roman" panose="02020603050405020304" pitchFamily="18" charset="0"/>
                          </a:rPr>
                          <m:t>𝜖</m:t>
                        </m:r>
                      </m:e>
                      <m:sub>
                        <m:r>
                          <a:rPr lang="en-US" altLang="zh-CN" sz="4200" b="0" i="1" dirty="0" smtClean="0">
                            <a:latin typeface="Cambria Math" panose="02040503050406030204" pitchFamily="18" charset="0"/>
                            <a:cs typeface="Times New Roman" panose="02020603050405020304" pitchFamily="18" charset="0"/>
                          </a:rPr>
                          <m:t>3</m:t>
                        </m:r>
                      </m:sub>
                    </m:sSub>
                  </m:oMath>
                </a14:m>
                <a:r>
                  <a:rPr lang="en-US" altLang="zh-CN" sz="4200" dirty="0">
                    <a:latin typeface="Times New Roman" panose="02020603050405020304" pitchFamily="18" charset="0"/>
                    <a:cs typeface="Times New Roman" panose="02020603050405020304" pitchFamily="18" charset="0"/>
                  </a:rPr>
                  <a:t>, and the added noise satisfies </a:t>
                </a:r>
                <a14:m>
                  <m:oMath xmlns:m="http://schemas.openxmlformats.org/officeDocument/2006/math">
                    <m:r>
                      <a:rPr lang="en-US" altLang="zh-CN" sz="4200" i="1" dirty="0" smtClean="0">
                        <a:latin typeface="Cambria Math" panose="02040503050406030204" pitchFamily="18" charset="0"/>
                        <a:cs typeface="Times New Roman" panose="02020603050405020304" pitchFamily="18" charset="0"/>
                      </a:rPr>
                      <m:t>𝐿𝑎𝑝</m:t>
                    </m:r>
                    <m:r>
                      <a:rPr lang="en-US" altLang="zh-CN" sz="4200" i="1" dirty="0" smtClean="0">
                        <a:latin typeface="Cambria Math" panose="02040503050406030204" pitchFamily="18" charset="0"/>
                        <a:cs typeface="Times New Roman" panose="02020603050405020304" pitchFamily="18" charset="0"/>
                      </a:rPr>
                      <m:t>(2</m:t>
                    </m:r>
                    <m:r>
                      <a:rPr lang="en-US" altLang="zh-CN" sz="4200" i="1" dirty="0" smtClean="0">
                        <a:latin typeface="Cambria Math" panose="02040503050406030204" pitchFamily="18" charset="0"/>
                        <a:cs typeface="Times New Roman" panose="02020603050405020304" pitchFamily="18" charset="0"/>
                      </a:rPr>
                      <m:t>𝑙</m:t>
                    </m:r>
                    <m:r>
                      <a:rPr lang="en-US" altLang="zh-CN" sz="4200" i="1" dirty="0" smtClean="0">
                        <a:latin typeface="Cambria Math" panose="02040503050406030204" pitchFamily="18" charset="0"/>
                        <a:cs typeface="Times New Roman" panose="02020603050405020304" pitchFamily="18" charset="0"/>
                      </a:rPr>
                      <m:t>/(</m:t>
                    </m:r>
                    <m:r>
                      <a:rPr lang="en-US" altLang="zh-CN" sz="4200" i="1" dirty="0" smtClean="0">
                        <a:latin typeface="Cambria Math" panose="02040503050406030204" pitchFamily="18" charset="0"/>
                        <a:cs typeface="Times New Roman" panose="02020603050405020304" pitchFamily="18" charset="0"/>
                      </a:rPr>
                      <m:t>𝑛</m:t>
                    </m:r>
                    <m:sSub>
                      <m:sSubPr>
                        <m:ctrlPr>
                          <a:rPr lang="en-US" altLang="zh-CN" sz="4200" i="1" dirty="0">
                            <a:latin typeface="Cambria Math" panose="02040503050406030204" pitchFamily="18" charset="0"/>
                            <a:cs typeface="Times New Roman" panose="02020603050405020304" pitchFamily="18" charset="0"/>
                          </a:rPr>
                        </m:ctrlPr>
                      </m:sSubPr>
                      <m:e>
                        <m:r>
                          <a:rPr lang="en-US" altLang="zh-CN" sz="4200" i="1" dirty="0">
                            <a:latin typeface="Cambria Math" panose="02040503050406030204" pitchFamily="18" charset="0"/>
                            <a:cs typeface="Times New Roman" panose="02020603050405020304" pitchFamily="18" charset="0"/>
                          </a:rPr>
                          <m:t>𝑤</m:t>
                        </m:r>
                      </m:e>
                      <m:sub>
                        <m:r>
                          <a:rPr lang="en-US" altLang="zh-CN" sz="4200" i="1" dirty="0">
                            <a:latin typeface="Cambria Math" panose="02040503050406030204" pitchFamily="18" charset="0"/>
                            <a:cs typeface="Times New Roman" panose="02020603050405020304" pitchFamily="18" charset="0"/>
                          </a:rPr>
                          <m:t>𝑖</m:t>
                        </m:r>
                      </m:sub>
                    </m:sSub>
                    <m:sSub>
                      <m:sSubPr>
                        <m:ctrlPr>
                          <a:rPr lang="en-US" altLang="zh-CN" sz="4200" i="1" dirty="0">
                            <a:latin typeface="Cambria Math" panose="02040503050406030204" pitchFamily="18" charset="0"/>
                            <a:cs typeface="Times New Roman" panose="02020603050405020304" pitchFamily="18" charset="0"/>
                          </a:rPr>
                        </m:ctrlPr>
                      </m:sSubPr>
                      <m:e>
                        <m:r>
                          <a:rPr lang="en-US" altLang="zh-CN" sz="4200" i="1" dirty="0">
                            <a:latin typeface="Cambria Math" panose="02040503050406030204" pitchFamily="18" charset="0"/>
                            <a:cs typeface="Times New Roman" panose="02020603050405020304" pitchFamily="18" charset="0"/>
                          </a:rPr>
                          <m:t>𝜖</m:t>
                        </m:r>
                      </m:e>
                      <m:sub>
                        <m:r>
                          <a:rPr lang="en-US" altLang="zh-CN" sz="4200" i="1" dirty="0">
                            <a:latin typeface="Cambria Math" panose="02040503050406030204" pitchFamily="18" charset="0"/>
                            <a:cs typeface="Times New Roman" panose="02020603050405020304" pitchFamily="18" charset="0"/>
                          </a:rPr>
                          <m:t>3</m:t>
                        </m:r>
                      </m:sub>
                    </m:sSub>
                    <m:r>
                      <a:rPr lang="en-US" altLang="zh-CN" sz="4200" i="1" dirty="0" smtClean="0">
                        <a:latin typeface="Cambria Math" panose="02040503050406030204" pitchFamily="18" charset="0"/>
                        <a:cs typeface="Times New Roman" panose="02020603050405020304" pitchFamily="18" charset="0"/>
                      </a:rPr>
                      <m:t>)). </m:t>
                    </m:r>
                  </m:oMath>
                </a14:m>
                <a:r>
                  <a:rPr lang="en-US" altLang="zh-CN" sz="4200" dirty="0">
                    <a:latin typeface="Times New Roman" panose="02020603050405020304" pitchFamily="18" charset="0"/>
                    <a:cs typeface="Times New Roman" panose="02020603050405020304" pitchFamily="18" charset="0"/>
                  </a:rPr>
                  <a:t>Thus, this makes the less sensitive attributes meet </a:t>
                </a:r>
                <a14:m>
                  <m:oMath xmlns:m="http://schemas.openxmlformats.org/officeDocument/2006/math">
                    <m:sSub>
                      <m:sSubPr>
                        <m:ctrlPr>
                          <a:rPr lang="en-US" altLang="zh-CN" sz="4200" i="1" dirty="0" smtClean="0">
                            <a:solidFill>
                              <a:schemeClr val="accent6">
                                <a:lumMod val="75000"/>
                              </a:schemeClr>
                            </a:solidFill>
                            <a:latin typeface="Cambria Math" panose="02040503050406030204" pitchFamily="18" charset="0"/>
                            <a:cs typeface="Times New Roman" panose="02020603050405020304" pitchFamily="18" charset="0"/>
                          </a:rPr>
                        </m:ctrlPr>
                      </m:sSubPr>
                      <m:e>
                        <m:r>
                          <a:rPr lang="en-US" altLang="zh-CN" sz="4200" i="1" dirty="0">
                            <a:solidFill>
                              <a:schemeClr val="accent6">
                                <a:lumMod val="75000"/>
                              </a:schemeClr>
                            </a:solidFill>
                            <a:latin typeface="Cambria Math" panose="02040503050406030204" pitchFamily="18" charset="0"/>
                            <a:cs typeface="Times New Roman" panose="02020603050405020304" pitchFamily="18" charset="0"/>
                          </a:rPr>
                          <m:t>𝜖</m:t>
                        </m:r>
                      </m:e>
                      <m:sub>
                        <m:r>
                          <a:rPr lang="en-US" altLang="zh-CN" sz="4200" i="1" dirty="0">
                            <a:solidFill>
                              <a:schemeClr val="accent6">
                                <a:lumMod val="75000"/>
                              </a:schemeClr>
                            </a:solidFill>
                            <a:latin typeface="Cambria Math" panose="02040503050406030204" pitchFamily="18" charset="0"/>
                            <a:cs typeface="Times New Roman" panose="02020603050405020304" pitchFamily="18" charset="0"/>
                          </a:rPr>
                          <m:t>3</m:t>
                        </m:r>
                      </m:sub>
                    </m:sSub>
                  </m:oMath>
                </a14:m>
                <a:r>
                  <a:rPr lang="en-US" altLang="zh-CN" sz="4200" dirty="0">
                    <a:solidFill>
                      <a:schemeClr val="accent6">
                        <a:lumMod val="75000"/>
                      </a:schemeClr>
                    </a:solidFill>
                    <a:latin typeface="Times New Roman" panose="02020603050405020304" pitchFamily="18" charset="0"/>
                    <a:cs typeface="Times New Roman" panose="02020603050405020304" pitchFamily="18" charset="0"/>
                  </a:rPr>
                  <a:t>- differential privacy.</a:t>
                </a:r>
                <a:endParaRPr lang="zh-CN" altLang="en-US" sz="4200"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6BBF9237-C389-6E20-944A-A30FA5EC6768}"/>
                  </a:ext>
                </a:extLst>
              </p:cNvPr>
              <p:cNvSpPr>
                <a:spLocks noGrp="1" noRot="1" noChangeAspect="1" noMove="1" noResize="1" noEditPoints="1" noAdjustHandles="1" noChangeArrowheads="1" noChangeShapeType="1" noTextEdit="1"/>
              </p:cNvSpPr>
              <p:nvPr>
                <p:ph idx="1"/>
              </p:nvPr>
            </p:nvSpPr>
            <p:spPr>
              <a:xfrm>
                <a:off x="845270" y="1732175"/>
                <a:ext cx="10697852" cy="4498943"/>
              </a:xfrm>
              <a:blipFill>
                <a:blip r:embed="rId2"/>
                <a:stretch>
                  <a:fillRect l="-1026" t="-2846" r="-148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9051ACE-4EDC-4DE8-7DCC-11CDCD7C4FE2}"/>
              </a:ext>
            </a:extLst>
          </p:cNvPr>
          <p:cNvSpPr txBox="1"/>
          <p:nvPr/>
        </p:nvSpPr>
        <p:spPr>
          <a:xfrm>
            <a:off x="845270" y="1208955"/>
            <a:ext cx="10972800"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Personalized Privacy Allocation (see page 12-14)</a:t>
            </a:r>
            <a:endParaRPr lang="zh-CN" altLang="en-US" sz="2800" dirty="0"/>
          </a:p>
        </p:txBody>
      </p:sp>
      <p:pic>
        <p:nvPicPr>
          <p:cNvPr id="5" name="图片 4">
            <a:extLst>
              <a:ext uri="{FF2B5EF4-FFF2-40B4-BE49-F238E27FC236}">
                <a16:creationId xmlns:a16="http://schemas.microsoft.com/office/drawing/2014/main" id="{1926E35D-1E92-10A4-2214-036DAC13169C}"/>
              </a:ext>
            </a:extLst>
          </p:cNvPr>
          <p:cNvPicPr>
            <a:picLocks noChangeAspect="1"/>
          </p:cNvPicPr>
          <p:nvPr/>
        </p:nvPicPr>
        <p:blipFill rotWithShape="1">
          <a:blip r:embed="rId3">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cxnSp>
        <p:nvCxnSpPr>
          <p:cNvPr id="6" name="直接连接符 5">
            <a:extLst>
              <a:ext uri="{FF2B5EF4-FFF2-40B4-BE49-F238E27FC236}">
                <a16:creationId xmlns:a16="http://schemas.microsoft.com/office/drawing/2014/main" id="{25006966-A306-D30B-717A-8395265680F5}"/>
              </a:ext>
            </a:extLst>
          </p:cNvPr>
          <p:cNvCxnSpPr>
            <a:cxnSpLocks/>
          </p:cNvCxnSpPr>
          <p:nvPr/>
        </p:nvCxnSpPr>
        <p:spPr>
          <a:xfrm>
            <a:off x="1404594" y="2036190"/>
            <a:ext cx="648564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8454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E7DF55-B995-D747-6A0C-D624DBCE7D07}"/>
              </a:ext>
            </a:extLst>
          </p:cNvPr>
          <p:cNvPicPr>
            <a:picLocks noChangeAspect="1"/>
          </p:cNvPicPr>
          <p:nvPr/>
        </p:nvPicPr>
        <p:blipFill rotWithShape="1">
          <a:blip r:embed="rId2">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5" name="文本框 4">
            <a:extLst>
              <a:ext uri="{FF2B5EF4-FFF2-40B4-BE49-F238E27FC236}">
                <a16:creationId xmlns:a16="http://schemas.microsoft.com/office/drawing/2014/main" id="{B4974829-AA85-0651-9C04-A59785F613E0}"/>
              </a:ext>
            </a:extLst>
          </p:cNvPr>
          <p:cNvSpPr txBox="1"/>
          <p:nvPr/>
        </p:nvSpPr>
        <p:spPr>
          <a:xfrm>
            <a:off x="845270" y="1208955"/>
            <a:ext cx="10972800"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Sensitivity weight (see page 11)</a:t>
            </a:r>
            <a:endParaRPr lang="zh-CN" altLang="en-US" sz="2800" dirty="0"/>
          </a:p>
        </p:txBody>
      </p:sp>
      <p:sp>
        <p:nvSpPr>
          <p:cNvPr id="3" name="文本框 2">
            <a:extLst>
              <a:ext uri="{FF2B5EF4-FFF2-40B4-BE49-F238E27FC236}">
                <a16:creationId xmlns:a16="http://schemas.microsoft.com/office/drawing/2014/main" id="{039D7E0F-8F98-AD68-5361-5CA85CD79395}"/>
              </a:ext>
            </a:extLst>
          </p:cNvPr>
          <p:cNvSpPr txBox="1"/>
          <p:nvPr/>
        </p:nvSpPr>
        <p:spPr>
          <a:xfrm>
            <a:off x="926183" y="4438748"/>
            <a:ext cx="10291714" cy="1631216"/>
          </a:xfrm>
          <a:prstGeom prst="rect">
            <a:avLst/>
          </a:prstGeom>
          <a:noFill/>
        </p:spPr>
        <p:txBody>
          <a:bodyPr wrap="square">
            <a:spAutoFit/>
          </a:bodyPr>
          <a:lstStyle/>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Non-negative: All private data always has a certain sensitivity, once its sensitivity is 0, the data no longer belongs to the category of private data, and it does not need privacy protection.</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Monotonous: The higher the sensitivity of a value, the greater the sensitivity weight of the value.</a:t>
            </a:r>
          </a:p>
          <a:p>
            <a:pPr marL="285750" indent="-28575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Negative correlation: The less frequently a sensitive value shows in the dataset, the more information it contains, thus, the greater sensitivity weight it has.</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7AA4D007-2444-6A53-6C5E-E5FB212B9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451" y="1907082"/>
            <a:ext cx="9919177" cy="2356758"/>
          </a:xfrm>
          <a:prstGeom prst="rect">
            <a:avLst/>
          </a:prstGeom>
          <a:ln w="28575"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698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98C6786-25E5-8F95-AA49-95AD43B31B44}"/>
              </a:ext>
            </a:extLst>
          </p:cNvPr>
          <p:cNvSpPr txBox="1"/>
          <p:nvPr/>
        </p:nvSpPr>
        <p:spPr>
          <a:xfrm>
            <a:off x="845270" y="1208955"/>
            <a:ext cx="10972800"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Improvement on Bayesian network construction (see page 10, 12)</a:t>
            </a:r>
            <a:endParaRPr lang="zh-CN" altLang="en-US" sz="28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4EEB606-DB55-431D-073A-8C4F298FD1B2}"/>
              </a:ext>
            </a:extLst>
          </p:cNvPr>
          <p:cNvPicPr>
            <a:picLocks noChangeAspect="1"/>
          </p:cNvPicPr>
          <p:nvPr/>
        </p:nvPicPr>
        <p:blipFill rotWithShape="1">
          <a:blip r:embed="rId2">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内容占位符 2">
            <a:extLst>
              <a:ext uri="{FF2B5EF4-FFF2-40B4-BE49-F238E27FC236}">
                <a16:creationId xmlns:a16="http://schemas.microsoft.com/office/drawing/2014/main" id="{E5B05672-0F0A-2959-FE9F-6082C0579180}"/>
              </a:ext>
            </a:extLst>
          </p:cNvPr>
          <p:cNvSpPr txBox="1">
            <a:spLocks/>
          </p:cNvSpPr>
          <p:nvPr/>
        </p:nvSpPr>
        <p:spPr>
          <a:xfrm>
            <a:off x="1112363" y="1732175"/>
            <a:ext cx="10020693" cy="4193669"/>
          </a:xfrm>
          <a:prstGeom prst="rect">
            <a:avLst/>
          </a:prstGeom>
        </p:spPr>
        <p:txBody>
          <a:bodyPr vert="horz" lIns="80229" tIns="40115" rIns="80229" bIns="40115" rtlCol="0">
            <a:normAutofit/>
          </a:bodyPr>
          <a:lstStyle>
            <a:lvl1pPr marL="407515" indent="-407515" algn="l" defTabSz="1086709" rtl="0" eaLnBrk="1" latinLnBrk="0" hangingPunct="1">
              <a:spcBef>
                <a:spcPct val="20000"/>
              </a:spcBef>
              <a:buFont typeface="Arial" pitchFamily="34" charset="0"/>
              <a:buChar char="•"/>
              <a:defRPr sz="3793" kern="1200">
                <a:solidFill>
                  <a:schemeClr val="tx1"/>
                </a:solidFill>
                <a:latin typeface="+mn-lt"/>
                <a:ea typeface="+mn-ea"/>
                <a:cs typeface="+mn-cs"/>
              </a:defRPr>
            </a:lvl1pPr>
            <a:lvl2pPr marL="882950" indent="-339596" algn="l" defTabSz="1086709" rtl="0" eaLnBrk="1" latinLnBrk="0" hangingPunct="1">
              <a:spcBef>
                <a:spcPct val="20000"/>
              </a:spcBef>
              <a:buFont typeface="Arial" pitchFamily="34" charset="0"/>
              <a:buChar char="–"/>
              <a:defRPr sz="3386" kern="1200">
                <a:solidFill>
                  <a:schemeClr val="tx1"/>
                </a:solidFill>
                <a:latin typeface="+mn-lt"/>
                <a:ea typeface="+mn-ea"/>
                <a:cs typeface="+mn-cs"/>
              </a:defRPr>
            </a:lvl2pPr>
            <a:lvl3pPr marL="1358385" indent="-271677" algn="l" defTabSz="1086709" rtl="0" eaLnBrk="1" latinLnBrk="0" hangingPunct="1">
              <a:spcBef>
                <a:spcPct val="20000"/>
              </a:spcBef>
              <a:buFont typeface="Arial" pitchFamily="34" charset="0"/>
              <a:buChar char="•"/>
              <a:defRPr sz="2844" kern="1200">
                <a:solidFill>
                  <a:schemeClr val="tx1"/>
                </a:solidFill>
                <a:latin typeface="+mn-lt"/>
                <a:ea typeface="+mn-ea"/>
                <a:cs typeface="+mn-cs"/>
              </a:defRPr>
            </a:lvl3pPr>
            <a:lvl4pPr marL="1901738"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4pPr>
            <a:lvl5pPr marL="2445093"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5pPr>
            <a:lvl6pPr marL="2988447"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6pPr>
            <a:lvl7pPr marL="3531801"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7pPr>
            <a:lvl8pPr marL="4075155"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8pPr>
            <a:lvl9pPr marL="4618509" indent="-271677" algn="l" defTabSz="1086709" rtl="0" eaLnBrk="1" latinLnBrk="0" hangingPunct="1">
              <a:spcBef>
                <a:spcPct val="20000"/>
              </a:spcBef>
              <a:buFont typeface="Arial" pitchFamily="34" charset="0"/>
              <a:buChar char="•"/>
              <a:defRPr sz="2438" kern="1200">
                <a:solidFill>
                  <a:schemeClr val="tx1"/>
                </a:solidFill>
                <a:latin typeface="+mn-lt"/>
                <a:ea typeface="+mn-ea"/>
                <a:cs typeface="+mn-cs"/>
              </a:defRPr>
            </a:lvl9pPr>
          </a:lstStyle>
          <a:p>
            <a:pPr marL="0" indent="0">
              <a:buNone/>
            </a:pPr>
            <a:r>
              <a:rPr lang="en-US" altLang="zh-CN" sz="2400" dirty="0">
                <a:latin typeface="Times New Roman" panose="02020603050405020304" pitchFamily="18" charset="0"/>
                <a:cs typeface="Times New Roman" panose="02020603050405020304" pitchFamily="18" charset="0"/>
              </a:rPr>
              <a:t>Instead of using greedy algorithm, </a:t>
            </a:r>
            <a:r>
              <a:rPr lang="en-US" altLang="zh-CN" sz="2400" dirty="0" err="1">
                <a:latin typeface="Times New Roman" panose="02020603050405020304" pitchFamily="18" charset="0"/>
                <a:cs typeface="Times New Roman" panose="02020603050405020304" pitchFamily="18" charset="0"/>
              </a:rPr>
              <a:t>HPPrivBayes</a:t>
            </a:r>
            <a:r>
              <a:rPr lang="en-US" altLang="zh-CN" sz="2400" dirty="0">
                <a:latin typeface="Times New Roman" panose="02020603050405020304" pitchFamily="18" charset="0"/>
                <a:cs typeface="Times New Roman" panose="02020603050405020304" pitchFamily="18" charset="0"/>
              </a:rPr>
              <a:t> will use the average mutual information to determine the order in which the nodes enter the Bayesian network, increasing the amount of mutual information captured when selecting the AP pairs, which will in turn positively affect the quality of the network. </a:t>
            </a:r>
          </a:p>
        </p:txBody>
      </p:sp>
      <p:pic>
        <p:nvPicPr>
          <p:cNvPr id="7" name="图片 6">
            <a:extLst>
              <a:ext uri="{FF2B5EF4-FFF2-40B4-BE49-F238E27FC236}">
                <a16:creationId xmlns:a16="http://schemas.microsoft.com/office/drawing/2014/main" id="{0FA4CD36-372C-F096-8E3E-0C5DC3499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944" y="3429000"/>
            <a:ext cx="8644379" cy="3134441"/>
          </a:xfrm>
          <a:prstGeom prst="rect">
            <a:avLst/>
          </a:prstGeom>
          <a:ln w="28575"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350582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36"/>
          <p:cNvSpPr/>
          <p:nvPr/>
        </p:nvSpPr>
        <p:spPr>
          <a:xfrm>
            <a:off x="2731053" y="3007746"/>
            <a:ext cx="6729891" cy="842507"/>
          </a:xfrm>
          <a:prstGeom prst="rect">
            <a:avLst/>
          </a:prstGeom>
          <a:noFill/>
        </p:spPr>
        <p:txBody>
          <a:bodyPr wrap="square" lIns="91281" tIns="45641" rIns="91281" bIns="45641">
            <a:spAutoFit/>
          </a:bodyPr>
          <a:lstStyle/>
          <a:p>
            <a:pPr algn="ctr" defTabSz="1086709">
              <a:defRPr/>
            </a:pPr>
            <a:r>
              <a:rPr lang="en-US" altLang="zh-CN" sz="4876"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Experiments</a:t>
            </a:r>
            <a:endParaRPr lang="zh-CN" altLang="en-US" sz="4876"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a:extLst>
              <a:ext uri="{FF2B5EF4-FFF2-40B4-BE49-F238E27FC236}">
                <a16:creationId xmlns:a16="http://schemas.microsoft.com/office/drawing/2014/main" id="{B0709A4D-5A7C-3515-FED8-165B6A331BDF}"/>
              </a:ext>
            </a:extLst>
          </p:cNvPr>
          <p:cNvPicPr>
            <a:picLocks noChangeAspect="1"/>
          </p:cNvPicPr>
          <p:nvPr/>
        </p:nvPicPr>
        <p:blipFill rotWithShape="1">
          <a:blip r:embed="rId3">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等腰三角形 1">
            <a:extLst>
              <a:ext uri="{FF2B5EF4-FFF2-40B4-BE49-F238E27FC236}">
                <a16:creationId xmlns:a16="http://schemas.microsoft.com/office/drawing/2014/main" id="{C6442C49-D51E-7D98-799F-9FD09927DD4D}"/>
              </a:ext>
            </a:extLst>
          </p:cNvPr>
          <p:cNvSpPr/>
          <p:nvPr/>
        </p:nvSpPr>
        <p:spPr>
          <a:xfrm rot="3259845">
            <a:off x="9952811" y="1690174"/>
            <a:ext cx="939800" cy="768350"/>
          </a:xfrm>
          <a:prstGeom prst="triangle">
            <a:avLst/>
          </a:prstGeom>
          <a:solidFill>
            <a:srgbClr val="81A3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任意多边形 21">
            <a:extLst>
              <a:ext uri="{FF2B5EF4-FFF2-40B4-BE49-F238E27FC236}">
                <a16:creationId xmlns:a16="http://schemas.microsoft.com/office/drawing/2014/main" id="{CBCD5DD8-BF3D-2D5A-D108-6EAF4786B545}"/>
              </a:ext>
            </a:extLst>
          </p:cNvPr>
          <p:cNvSpPr/>
          <p:nvPr/>
        </p:nvSpPr>
        <p:spPr>
          <a:xfrm rot="4181631">
            <a:off x="9935974" y="3855726"/>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矩形 9">
            <a:extLst>
              <a:ext uri="{FF2B5EF4-FFF2-40B4-BE49-F238E27FC236}">
                <a16:creationId xmlns:a16="http://schemas.microsoft.com/office/drawing/2014/main" id="{82714B2D-33FD-ECBC-0E01-AC199513D182}"/>
              </a:ext>
            </a:extLst>
          </p:cNvPr>
          <p:cNvSpPr/>
          <p:nvPr/>
        </p:nvSpPr>
        <p:spPr bwMode="auto">
          <a:xfrm rot="9252532">
            <a:off x="10996251" y="5562179"/>
            <a:ext cx="486000" cy="485775"/>
          </a:xfrm>
          <a:prstGeom prst="rect">
            <a:avLst/>
          </a:prstGeom>
          <a:noFill/>
          <a:ln>
            <a:solidFill>
              <a:srgbClr val="1C698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椭圆 11">
            <a:extLst>
              <a:ext uri="{FF2B5EF4-FFF2-40B4-BE49-F238E27FC236}">
                <a16:creationId xmlns:a16="http://schemas.microsoft.com/office/drawing/2014/main" id="{52B0EC08-9400-5CBF-3A08-DB62B5CBD7BF}"/>
              </a:ext>
            </a:extLst>
          </p:cNvPr>
          <p:cNvSpPr/>
          <p:nvPr/>
        </p:nvSpPr>
        <p:spPr>
          <a:xfrm>
            <a:off x="5421258" y="1393825"/>
            <a:ext cx="1349483" cy="1361048"/>
          </a:xfrm>
          <a:prstGeom prst="ellipse">
            <a:avLst/>
          </a:prstGeom>
          <a:noFill/>
          <a:ln w="38100">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09"/>
            <a:r>
              <a:rPr lang="en-US" altLang="zh-CN" sz="5400" dirty="0">
                <a:solidFill>
                  <a:srgbClr val="3B3837"/>
                </a:solidFill>
                <a:latin typeface="Calibri"/>
                <a:ea typeface="宋体" panose="02010600030101010101" pitchFamily="2" charset="-122"/>
              </a:rPr>
              <a:t>05</a:t>
            </a:r>
            <a:endParaRPr lang="zh-CN" altLang="en-US" sz="5400" dirty="0">
              <a:solidFill>
                <a:srgbClr val="3B3837"/>
              </a:solidFill>
              <a:latin typeface="Calibri"/>
              <a:ea typeface="宋体" panose="02010600030101010101" pitchFamily="2" charset="-122"/>
            </a:endParaRPr>
          </a:p>
        </p:txBody>
      </p:sp>
      <p:sp>
        <p:nvSpPr>
          <p:cNvPr id="3" name="任意多边形 54">
            <a:extLst>
              <a:ext uri="{FF2B5EF4-FFF2-40B4-BE49-F238E27FC236}">
                <a16:creationId xmlns:a16="http://schemas.microsoft.com/office/drawing/2014/main" id="{BFCE59B2-FEE7-4295-CB5D-82B88F2BFF3B}"/>
              </a:ext>
            </a:extLst>
          </p:cNvPr>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rgbClr val="81A3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752688564"/>
      </p:ext>
    </p:extLst>
  </p:cSld>
  <p:clrMapOvr>
    <a:masterClrMapping/>
  </p:clrMapOvr>
  <mc:AlternateContent xmlns:mc="http://schemas.openxmlformats.org/markup-compatibility/2006" xmlns:p14="http://schemas.microsoft.com/office/powerpoint/2010/main">
    <mc:Choice Requires="p14">
      <p:transition spd="med" p14:dur="700" advTm="5436">
        <p:fade/>
      </p:transition>
    </mc:Choice>
    <mc:Fallback xmlns="">
      <p:transition spd="med" advTm="5436">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A4C7C49-23D9-2D40-2FB5-B45AD8D317C0}"/>
              </a:ext>
            </a:extLst>
          </p:cNvPr>
          <p:cNvPicPr>
            <a:picLocks noChangeAspect="1"/>
          </p:cNvPicPr>
          <p:nvPr/>
        </p:nvPicPr>
        <p:blipFill rotWithShape="1">
          <a:blip r:embed="rId4">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文本框 1">
            <a:extLst>
              <a:ext uri="{FF2B5EF4-FFF2-40B4-BE49-F238E27FC236}">
                <a16:creationId xmlns:a16="http://schemas.microsoft.com/office/drawing/2014/main" id="{A4FEEC69-40AC-13D8-E0E6-38D71AF35704}"/>
              </a:ext>
            </a:extLst>
          </p:cNvPr>
          <p:cNvSpPr txBox="1"/>
          <p:nvPr/>
        </p:nvSpPr>
        <p:spPr>
          <a:xfrm>
            <a:off x="791852" y="1225698"/>
            <a:ext cx="6513921" cy="523220"/>
          </a:xfrm>
          <a:prstGeom prst="rect">
            <a:avLst/>
          </a:prstGeom>
          <a:noFill/>
        </p:spPr>
        <p:txBody>
          <a:bodyPr wrap="square" rtlCol="0">
            <a:spAutoFit/>
          </a:bodyPr>
          <a:lstStyle/>
          <a:p>
            <a:pPr marL="285750" indent="-285750">
              <a:buFont typeface="Arial" panose="020B0604020202020204" pitchFamily="34" charset="0"/>
              <a:buChar char="•"/>
            </a:pPr>
            <a:r>
              <a:rPr lang="en-GB" altLang="zh-CN" sz="2800" b="1" dirty="0">
                <a:latin typeface="Times New Roman" panose="02020603050405020304" pitchFamily="18" charset="0"/>
                <a:cs typeface="Times New Roman" panose="02020603050405020304" pitchFamily="18" charset="0"/>
              </a:rPr>
              <a:t>Bayesian network Quality Test (page 19)</a:t>
            </a:r>
            <a:endParaRPr lang="zh-CN" altLang="en-US" sz="28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A98C01E-239E-C8B3-C8F2-0367B549446B}"/>
              </a:ext>
            </a:extLst>
          </p:cNvPr>
          <p:cNvPicPr>
            <a:picLocks noChangeAspect="1"/>
          </p:cNvPicPr>
          <p:nvPr/>
        </p:nvPicPr>
        <p:blipFill rotWithShape="1">
          <a:blip r:embed="rId5">
            <a:extLst>
              <a:ext uri="{28A0092B-C50C-407E-A947-70E740481C1C}">
                <a14:useLocalDpi xmlns:a14="http://schemas.microsoft.com/office/drawing/2010/main" val="0"/>
              </a:ext>
            </a:extLst>
          </a:blip>
          <a:srcRect l="3327" r="6418"/>
          <a:stretch/>
        </p:blipFill>
        <p:spPr>
          <a:xfrm>
            <a:off x="5976594" y="1937456"/>
            <a:ext cx="5439266" cy="4519905"/>
          </a:xfrm>
          <a:prstGeom prst="rect">
            <a:avLst/>
          </a:prstGeom>
        </p:spPr>
      </p:pic>
      <p:sp>
        <p:nvSpPr>
          <p:cNvPr id="5" name="文本框 4">
            <a:extLst>
              <a:ext uri="{FF2B5EF4-FFF2-40B4-BE49-F238E27FC236}">
                <a16:creationId xmlns:a16="http://schemas.microsoft.com/office/drawing/2014/main" id="{D080F0D6-6458-61DC-D346-CD5B05046469}"/>
              </a:ext>
            </a:extLst>
          </p:cNvPr>
          <p:cNvSpPr txBox="1"/>
          <p:nvPr/>
        </p:nvSpPr>
        <p:spPr>
          <a:xfrm>
            <a:off x="1046377" y="1937456"/>
            <a:ext cx="4930217" cy="2677656"/>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The sum of mutual information of a Bayesian network can show its quality. According to the research of Zhang et al., it has been proved that the more the sum of mutual information caught by the Bayesian network, the higher the quality of the Bayesian network</a:t>
            </a:r>
            <a:endParaRPr lang="zh-CN" altLang="en-US" sz="2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1141541"/>
      </p:ext>
    </p:extLst>
  </p:cSld>
  <p:clrMapOvr>
    <a:masterClrMapping/>
  </p:clrMapOvr>
  <mc:AlternateContent xmlns:mc="http://schemas.openxmlformats.org/markup-compatibility/2006" xmlns:p14="http://schemas.microsoft.com/office/powerpoint/2010/main">
    <mc:Choice Requires="p14">
      <p:transition spd="med" p14:dur="700" advTm="4242">
        <p:fade/>
      </p:transition>
    </mc:Choice>
    <mc:Fallback xmlns="">
      <p:transition spd="med" advTm="4242">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A4C7C49-23D9-2D40-2FB5-B45AD8D317C0}"/>
              </a:ext>
            </a:extLst>
          </p:cNvPr>
          <p:cNvPicPr>
            <a:picLocks noChangeAspect="1"/>
          </p:cNvPicPr>
          <p:nvPr/>
        </p:nvPicPr>
        <p:blipFill rotWithShape="1">
          <a:blip r:embed="rId4">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文本框 1">
            <a:extLst>
              <a:ext uri="{FF2B5EF4-FFF2-40B4-BE49-F238E27FC236}">
                <a16:creationId xmlns:a16="http://schemas.microsoft.com/office/drawing/2014/main" id="{A4FEEC69-40AC-13D8-E0E6-38D71AF35704}"/>
              </a:ext>
            </a:extLst>
          </p:cNvPr>
          <p:cNvSpPr txBox="1"/>
          <p:nvPr/>
        </p:nvSpPr>
        <p:spPr>
          <a:xfrm>
            <a:off x="791852" y="1225698"/>
            <a:ext cx="10426045"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Algorithm Performance based on SVM (page 20)</a:t>
            </a:r>
            <a:endParaRPr lang="zh-CN" altLang="en-US" sz="28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8ED0B72E-50AE-64F6-B30F-9396EEA13FEA}"/>
              </a:ext>
            </a:extLst>
          </p:cNvPr>
          <p:cNvSpPr txBox="1"/>
          <p:nvPr/>
        </p:nvSpPr>
        <p:spPr>
          <a:xfrm>
            <a:off x="1093509" y="1913639"/>
            <a:ext cx="5002491" cy="341632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SVM is a kind of binary classifier under supervised learning. In this test, we use SVM classifier on the new dataset generated by our algorithm to predict the value of attribute </a:t>
            </a:r>
            <a:r>
              <a:rPr lang="en-US" altLang="zh-CN" sz="2400" i="1" dirty="0">
                <a:latin typeface="Times New Roman" panose="02020603050405020304" pitchFamily="18" charset="0"/>
                <a:cs typeface="Times New Roman" panose="02020603050405020304" pitchFamily="18" charset="0"/>
              </a:rPr>
              <a:t>education </a:t>
            </a:r>
            <a:r>
              <a:rPr lang="en-US" altLang="zh-CN" sz="2400" dirty="0">
                <a:latin typeface="Times New Roman" panose="02020603050405020304" pitchFamily="18" charset="0"/>
                <a:cs typeface="Times New Roman" panose="02020603050405020304" pitchFamily="18" charset="0"/>
              </a:rPr>
              <a:t>and then compute the classification accuracy. SVM classification generally yields higher classification accuracies on better Bayesian network models.</a:t>
            </a:r>
            <a:endParaRPr lang="zh-CN" altLang="en-US"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22FDC431-7C81-F475-B8C0-BA9ABD11719C}"/>
              </a:ext>
            </a:extLst>
          </p:cNvPr>
          <p:cNvPicPr>
            <a:picLocks noChangeAspect="1"/>
          </p:cNvPicPr>
          <p:nvPr/>
        </p:nvPicPr>
        <p:blipFill rotWithShape="1">
          <a:blip r:embed="rId5">
            <a:extLst>
              <a:ext uri="{28A0092B-C50C-407E-A947-70E740481C1C}">
                <a14:useLocalDpi xmlns:a14="http://schemas.microsoft.com/office/drawing/2010/main" val="0"/>
              </a:ext>
            </a:extLst>
          </a:blip>
          <a:srcRect l="1581" r="6756"/>
          <a:stretch/>
        </p:blipFill>
        <p:spPr>
          <a:xfrm>
            <a:off x="6096000" y="1913639"/>
            <a:ext cx="5451835" cy="4453433"/>
          </a:xfrm>
          <a:prstGeom prst="rect">
            <a:avLst/>
          </a:prstGeom>
        </p:spPr>
      </p:pic>
    </p:spTree>
    <p:custDataLst>
      <p:tags r:id="rId1"/>
    </p:custDataLst>
    <p:extLst>
      <p:ext uri="{BB962C8B-B14F-4D97-AF65-F5344CB8AC3E}">
        <p14:creationId xmlns:p14="http://schemas.microsoft.com/office/powerpoint/2010/main" val="3051465904"/>
      </p:ext>
    </p:extLst>
  </p:cSld>
  <p:clrMapOvr>
    <a:masterClrMapping/>
  </p:clrMapOvr>
  <mc:AlternateContent xmlns:mc="http://schemas.openxmlformats.org/markup-compatibility/2006" xmlns:p14="http://schemas.microsoft.com/office/powerpoint/2010/main">
    <mc:Choice Requires="p14">
      <p:transition spd="med" p14:dur="700" advTm="4242">
        <p:fade/>
      </p:transition>
    </mc:Choice>
    <mc:Fallback xmlns="">
      <p:transition spd="med" advTm="4242">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A4C7C49-23D9-2D40-2FB5-B45AD8D317C0}"/>
              </a:ext>
            </a:extLst>
          </p:cNvPr>
          <p:cNvPicPr>
            <a:picLocks noChangeAspect="1"/>
          </p:cNvPicPr>
          <p:nvPr/>
        </p:nvPicPr>
        <p:blipFill rotWithShape="1">
          <a:blip r:embed="rId4">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文本框 1">
            <a:extLst>
              <a:ext uri="{FF2B5EF4-FFF2-40B4-BE49-F238E27FC236}">
                <a16:creationId xmlns:a16="http://schemas.microsoft.com/office/drawing/2014/main" id="{27972AA7-548E-4086-4844-DD3D91C18875}"/>
              </a:ext>
            </a:extLst>
          </p:cNvPr>
          <p:cNvSpPr txBox="1"/>
          <p:nvPr/>
        </p:nvSpPr>
        <p:spPr>
          <a:xfrm>
            <a:off x="791852" y="1225698"/>
            <a:ext cx="10699422" cy="523220"/>
          </a:xfrm>
          <a:prstGeom prst="rect">
            <a:avLst/>
          </a:prstGeom>
          <a:noFill/>
        </p:spPr>
        <p:txBody>
          <a:bodyPr wrap="square" rtlCol="0">
            <a:spAutoFit/>
          </a:bodyPr>
          <a:lstStyle/>
          <a:p>
            <a:pPr marL="285750" indent="-285750">
              <a:buFont typeface="Arial" panose="020B0604020202020204" pitchFamily="34" charset="0"/>
              <a:buChar char="•"/>
            </a:pPr>
            <a:r>
              <a:rPr lang="en-GB" altLang="zh-CN" sz="2800" b="1" dirty="0">
                <a:latin typeface="Times New Roman" panose="02020603050405020304" pitchFamily="18" charset="0"/>
                <a:cs typeface="Times New Roman" panose="02020603050405020304" pitchFamily="18" charset="0"/>
              </a:rPr>
              <a:t>Algorithm Performance based on </a:t>
            </a:r>
            <a:r>
              <a:rPr lang="el-GR" altLang="zh-CN" sz="2800" b="1" dirty="0">
                <a:latin typeface="Times New Roman" panose="02020603050405020304" pitchFamily="18" charset="0"/>
                <a:cs typeface="Times New Roman" panose="02020603050405020304" pitchFamily="18" charset="0"/>
              </a:rPr>
              <a:t>α-</a:t>
            </a:r>
            <a:r>
              <a:rPr lang="en-GB" altLang="zh-CN" sz="2800" b="1" dirty="0">
                <a:latin typeface="Times New Roman" panose="02020603050405020304" pitchFamily="18" charset="0"/>
                <a:cs typeface="Times New Roman" panose="02020603050405020304" pitchFamily="18" charset="0"/>
              </a:rPr>
              <a:t>marginal distribution (page 21)</a:t>
            </a:r>
            <a:endParaRPr lang="zh-CN" altLang="en-US" sz="28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8A171E3-F6DD-8131-D382-A186B2ECC518}"/>
              </a:ext>
            </a:extLst>
          </p:cNvPr>
          <p:cNvPicPr>
            <a:picLocks noChangeAspect="1"/>
          </p:cNvPicPr>
          <p:nvPr/>
        </p:nvPicPr>
        <p:blipFill rotWithShape="1">
          <a:blip r:embed="rId5">
            <a:extLst>
              <a:ext uri="{28A0092B-C50C-407E-A947-70E740481C1C}">
                <a14:useLocalDpi xmlns:a14="http://schemas.microsoft.com/office/drawing/2010/main" val="0"/>
              </a:ext>
            </a:extLst>
          </a:blip>
          <a:srcRect r="5857"/>
          <a:stretch/>
        </p:blipFill>
        <p:spPr>
          <a:xfrm>
            <a:off x="857839" y="2631940"/>
            <a:ext cx="5064490" cy="4034670"/>
          </a:xfrm>
          <a:prstGeom prst="rect">
            <a:avLst/>
          </a:prstGeom>
        </p:spPr>
      </p:pic>
      <p:pic>
        <p:nvPicPr>
          <p:cNvPr id="6" name="图片 5">
            <a:extLst>
              <a:ext uri="{FF2B5EF4-FFF2-40B4-BE49-F238E27FC236}">
                <a16:creationId xmlns:a16="http://schemas.microsoft.com/office/drawing/2014/main" id="{0374D0A0-D3CC-F0BB-3BF1-23CAC96DCF78}"/>
              </a:ext>
            </a:extLst>
          </p:cNvPr>
          <p:cNvPicPr>
            <a:picLocks noChangeAspect="1"/>
          </p:cNvPicPr>
          <p:nvPr/>
        </p:nvPicPr>
        <p:blipFill rotWithShape="1">
          <a:blip r:embed="rId6">
            <a:extLst>
              <a:ext uri="{28A0092B-C50C-407E-A947-70E740481C1C}">
                <a14:useLocalDpi xmlns:a14="http://schemas.microsoft.com/office/drawing/2010/main" val="0"/>
              </a:ext>
            </a:extLst>
          </a:blip>
          <a:srcRect r="5857"/>
          <a:stretch/>
        </p:blipFill>
        <p:spPr>
          <a:xfrm>
            <a:off x="6269672" y="2631940"/>
            <a:ext cx="5064490" cy="4034670"/>
          </a:xfrm>
          <a:prstGeom prst="rect">
            <a:avLst/>
          </a:prstGeom>
        </p:spPr>
      </p:pic>
      <p:sp>
        <p:nvSpPr>
          <p:cNvPr id="7" name="文本框 6">
            <a:extLst>
              <a:ext uri="{FF2B5EF4-FFF2-40B4-BE49-F238E27FC236}">
                <a16:creationId xmlns:a16="http://schemas.microsoft.com/office/drawing/2014/main" id="{3B0F6DA5-D16B-E7F0-354D-92E6E1944856}"/>
              </a:ext>
            </a:extLst>
          </p:cNvPr>
          <p:cNvSpPr txBox="1"/>
          <p:nvPr/>
        </p:nvSpPr>
        <p:spPr>
          <a:xfrm>
            <a:off x="1087225" y="1828293"/>
            <a:ext cx="10526598" cy="830997"/>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In this test, we calculate the average variation distance between the 2 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3-marginal distribution of the original dataset D and the generated dataset D*.</a:t>
            </a:r>
            <a:endParaRPr lang="zh-CN" altLang="en-US" sz="2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914223767"/>
      </p:ext>
    </p:extLst>
  </p:cSld>
  <p:clrMapOvr>
    <a:masterClrMapping/>
  </p:clrMapOvr>
  <mc:AlternateContent xmlns:mc="http://schemas.openxmlformats.org/markup-compatibility/2006" xmlns:p14="http://schemas.microsoft.com/office/powerpoint/2010/main">
    <mc:Choice Requires="p14">
      <p:transition spd="med" p14:dur="700" advTm="4242">
        <p:fade/>
      </p:transition>
    </mc:Choice>
    <mc:Fallback xmlns="">
      <p:transition spd="med" advTm="4242">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A4C7C49-23D9-2D40-2FB5-B45AD8D317C0}"/>
              </a:ext>
            </a:extLst>
          </p:cNvPr>
          <p:cNvPicPr>
            <a:picLocks noChangeAspect="1"/>
          </p:cNvPicPr>
          <p:nvPr/>
        </p:nvPicPr>
        <p:blipFill rotWithShape="1">
          <a:blip r:embed="rId4">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文本框 1">
            <a:extLst>
              <a:ext uri="{FF2B5EF4-FFF2-40B4-BE49-F238E27FC236}">
                <a16:creationId xmlns:a16="http://schemas.microsoft.com/office/drawing/2014/main" id="{40538B3D-AEC9-C268-20BE-EFAA68A7E32D}"/>
              </a:ext>
            </a:extLst>
          </p:cNvPr>
          <p:cNvSpPr txBox="1"/>
          <p:nvPr/>
        </p:nvSpPr>
        <p:spPr>
          <a:xfrm>
            <a:off x="791852" y="1225698"/>
            <a:ext cx="6513921" cy="523220"/>
          </a:xfrm>
          <a:prstGeom prst="rect">
            <a:avLst/>
          </a:prstGeom>
          <a:noFill/>
        </p:spPr>
        <p:txBody>
          <a:bodyPr wrap="square" rtlCol="0">
            <a:spAutoFit/>
          </a:bodyPr>
          <a:lstStyle/>
          <a:p>
            <a:pPr marL="285750" indent="-285750">
              <a:buFont typeface="Arial" panose="020B0604020202020204" pitchFamily="34" charset="0"/>
              <a:buChar char="•"/>
            </a:pPr>
            <a:r>
              <a:rPr lang="en-GB" altLang="zh-CN" sz="2800" b="1" dirty="0">
                <a:latin typeface="Times New Roman" panose="02020603050405020304" pitchFamily="18" charset="0"/>
                <a:cs typeface="Times New Roman" panose="02020603050405020304" pitchFamily="18" charset="0"/>
              </a:rPr>
              <a:t>Test on r (page 22)</a:t>
            </a:r>
            <a:endParaRPr lang="zh-CN" altLang="en-US" sz="28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318D6D6-9B25-0894-0D9A-B780959A4FD5}"/>
              </a:ext>
            </a:extLst>
          </p:cNvPr>
          <p:cNvSpPr txBox="1"/>
          <p:nvPr/>
        </p:nvSpPr>
        <p:spPr>
          <a:xfrm>
            <a:off x="6759018" y="2168655"/>
            <a:ext cx="4641130" cy="2677656"/>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In this test, we want to investigate </a:t>
            </a:r>
            <a:r>
              <a:rPr lang="en-US" altLang="zh-CN" sz="2400" dirty="0" err="1">
                <a:latin typeface="Times New Roman" panose="02020603050405020304" pitchFamily="18" charset="0"/>
                <a:cs typeface="Times New Roman" panose="02020603050405020304" pitchFamily="18" charset="0"/>
              </a:rPr>
              <a:t>HPPrivBayes</a:t>
            </a:r>
            <a:r>
              <a:rPr lang="en-US" altLang="zh-CN" sz="2400" dirty="0">
                <a:latin typeface="Times New Roman" panose="02020603050405020304" pitchFamily="18" charset="0"/>
                <a:cs typeface="Times New Roman" panose="02020603050405020304" pitchFamily="18" charset="0"/>
              </a:rPr>
              <a:t>’ properties by adjusting the value of the budget allocation ratio parameter r of Group A to B. Note that r is the ratio of group A privacy budget allocated to group B privacy budget allocated.</a:t>
            </a:r>
            <a:endParaRPr lang="zh-CN" altLang="en-US" sz="24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75B75DC-5E81-6EAA-3D54-3054037635B8}"/>
              </a:ext>
            </a:extLst>
          </p:cNvPr>
          <p:cNvPicPr>
            <a:picLocks noChangeAspect="1"/>
          </p:cNvPicPr>
          <p:nvPr/>
        </p:nvPicPr>
        <p:blipFill rotWithShape="1">
          <a:blip r:embed="rId5">
            <a:extLst>
              <a:ext uri="{28A0092B-C50C-407E-A947-70E740481C1C}">
                <a14:useLocalDpi xmlns:a14="http://schemas.microsoft.com/office/drawing/2010/main" val="0"/>
              </a:ext>
            </a:extLst>
          </a:blip>
          <a:srcRect l="3041" t="2947" r="5937"/>
          <a:stretch/>
        </p:blipFill>
        <p:spPr>
          <a:xfrm>
            <a:off x="791852" y="1904705"/>
            <a:ext cx="5637229" cy="4510573"/>
          </a:xfrm>
          <a:prstGeom prst="rect">
            <a:avLst/>
          </a:prstGeom>
        </p:spPr>
      </p:pic>
    </p:spTree>
    <p:custDataLst>
      <p:tags r:id="rId1"/>
    </p:custDataLst>
    <p:extLst>
      <p:ext uri="{BB962C8B-B14F-4D97-AF65-F5344CB8AC3E}">
        <p14:creationId xmlns:p14="http://schemas.microsoft.com/office/powerpoint/2010/main" val="2778555801"/>
      </p:ext>
    </p:extLst>
  </p:cSld>
  <p:clrMapOvr>
    <a:masterClrMapping/>
  </p:clrMapOvr>
  <mc:AlternateContent xmlns:mc="http://schemas.openxmlformats.org/markup-compatibility/2006" xmlns:p14="http://schemas.microsoft.com/office/powerpoint/2010/main">
    <mc:Choice Requires="p14">
      <p:transition spd="med" p14:dur="700" advTm="4242">
        <p:fade/>
      </p:transition>
    </mc:Choice>
    <mc:Fallback xmlns="">
      <p:transition spd="med" advTm="424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36"/>
          <p:cNvSpPr/>
          <p:nvPr/>
        </p:nvSpPr>
        <p:spPr>
          <a:xfrm>
            <a:off x="4537867" y="938428"/>
            <a:ext cx="2926039" cy="1015503"/>
          </a:xfrm>
          <a:prstGeom prst="rect">
            <a:avLst/>
          </a:prstGeom>
          <a:noFill/>
          <a:ln>
            <a:noFill/>
          </a:ln>
        </p:spPr>
        <p:txBody>
          <a:bodyPr wrap="square" lIns="91281" tIns="45641" rIns="91281" bIns="45641">
            <a:spAutoFit/>
          </a:bodyPr>
          <a:lstStyle/>
          <a:p>
            <a:pPr algn="ctr" defTabSz="1086709">
              <a:defRPr/>
            </a:pPr>
            <a:r>
              <a:rPr lang="en-US" altLang="zh-CN" sz="60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Content</a:t>
            </a:r>
            <a:endParaRPr lang="zh-CN" altLang="en-US" sz="60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Rectangle 36"/>
          <p:cNvSpPr/>
          <p:nvPr/>
        </p:nvSpPr>
        <p:spPr>
          <a:xfrm>
            <a:off x="1730792" y="2918757"/>
            <a:ext cx="4270094" cy="523061"/>
          </a:xfrm>
          <a:prstGeom prst="rect">
            <a:avLst/>
          </a:prstGeom>
          <a:noFill/>
        </p:spPr>
        <p:txBody>
          <a:bodyPr wrap="square" lIns="91281" tIns="45641" rIns="91281" bIns="45641">
            <a:spAutoFit/>
          </a:bodyPr>
          <a:lstStyle/>
          <a:p>
            <a:pPr algn="ctr" defTabSz="1086709">
              <a:defRPr/>
            </a:pPr>
            <a:r>
              <a:rPr lang="en-US" altLang="zh-CN"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1. Introduction of Problem</a:t>
            </a:r>
            <a:endParaRPr lang="zh-CN" altLang="en-US"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9" name="Rectangle 36"/>
          <p:cNvSpPr/>
          <p:nvPr/>
        </p:nvSpPr>
        <p:spPr>
          <a:xfrm>
            <a:off x="7463906" y="2917527"/>
            <a:ext cx="2573199" cy="523061"/>
          </a:xfrm>
          <a:prstGeom prst="rect">
            <a:avLst/>
          </a:prstGeom>
          <a:noFill/>
        </p:spPr>
        <p:txBody>
          <a:bodyPr wrap="square" lIns="91281" tIns="45641" rIns="91281" bIns="45641">
            <a:spAutoFit/>
          </a:bodyPr>
          <a:lstStyle/>
          <a:p>
            <a:pPr algn="ctr" defTabSz="1086709">
              <a:defRPr/>
            </a:pPr>
            <a:r>
              <a:rPr lang="en-US" altLang="zh-CN"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4. </a:t>
            </a:r>
            <a:r>
              <a:rPr lang="en-US" altLang="zh-CN" sz="2800" b="1" kern="0" dirty="0" err="1">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HPPrivBayes</a:t>
            </a:r>
            <a:endParaRPr lang="zh-CN" altLang="en-US"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0" name="Rectangle 36"/>
          <p:cNvSpPr/>
          <p:nvPr/>
        </p:nvSpPr>
        <p:spPr>
          <a:xfrm>
            <a:off x="1730792" y="3836965"/>
            <a:ext cx="2111287" cy="523061"/>
          </a:xfrm>
          <a:prstGeom prst="rect">
            <a:avLst/>
          </a:prstGeom>
          <a:noFill/>
        </p:spPr>
        <p:txBody>
          <a:bodyPr wrap="square" lIns="91281" tIns="45641" rIns="91281" bIns="45641">
            <a:spAutoFit/>
          </a:bodyPr>
          <a:lstStyle/>
          <a:p>
            <a:pPr algn="ctr" defTabSz="1086709">
              <a:defRPr/>
            </a:pPr>
            <a:r>
              <a:rPr lang="en-US" altLang="zh-CN"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2. </a:t>
            </a:r>
            <a:r>
              <a:rPr lang="en-US" altLang="zh-CN" sz="2800" b="1" kern="0" dirty="0" err="1">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PrivBayes</a:t>
            </a:r>
            <a:endParaRPr lang="zh-CN" altLang="en-US"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1" name="Rectangle 36"/>
          <p:cNvSpPr/>
          <p:nvPr/>
        </p:nvSpPr>
        <p:spPr>
          <a:xfrm>
            <a:off x="7463906" y="3835733"/>
            <a:ext cx="2476742" cy="523061"/>
          </a:xfrm>
          <a:prstGeom prst="rect">
            <a:avLst/>
          </a:prstGeom>
          <a:noFill/>
        </p:spPr>
        <p:txBody>
          <a:bodyPr wrap="square" lIns="91281" tIns="45641" rIns="91281" bIns="45641">
            <a:spAutoFit/>
          </a:bodyPr>
          <a:lstStyle/>
          <a:p>
            <a:pPr algn="ctr" defTabSz="1086709">
              <a:defRPr/>
            </a:pPr>
            <a:r>
              <a:rPr lang="en-US" altLang="zh-CN"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5. Experiments</a:t>
            </a:r>
            <a:endParaRPr lang="zh-CN" altLang="en-US"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2" name="图片 1">
            <a:extLst>
              <a:ext uri="{FF2B5EF4-FFF2-40B4-BE49-F238E27FC236}">
                <a16:creationId xmlns:a16="http://schemas.microsoft.com/office/drawing/2014/main" id="{05FE9021-9C07-11A9-083E-1043B9CBCD6E}"/>
              </a:ext>
            </a:extLst>
          </p:cNvPr>
          <p:cNvPicPr>
            <a:picLocks noChangeAspect="1"/>
          </p:cNvPicPr>
          <p:nvPr/>
        </p:nvPicPr>
        <p:blipFill rotWithShape="1">
          <a:blip r:embed="rId3">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13" name="任意多边形 21">
            <a:extLst>
              <a:ext uri="{FF2B5EF4-FFF2-40B4-BE49-F238E27FC236}">
                <a16:creationId xmlns:a16="http://schemas.microsoft.com/office/drawing/2014/main" id="{E420FFEA-402F-4C88-D9B2-5F5619D95FE9}"/>
              </a:ext>
            </a:extLst>
          </p:cNvPr>
          <p:cNvSpPr/>
          <p:nvPr/>
        </p:nvSpPr>
        <p:spPr>
          <a:xfrm rot="4181631">
            <a:off x="8699235" y="5196525"/>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3" name="组合 2">
            <a:extLst>
              <a:ext uri="{FF2B5EF4-FFF2-40B4-BE49-F238E27FC236}">
                <a16:creationId xmlns:a16="http://schemas.microsoft.com/office/drawing/2014/main" id="{C24F711F-3E56-1558-5407-A63AE7948695}"/>
              </a:ext>
            </a:extLst>
          </p:cNvPr>
          <p:cNvGrpSpPr/>
          <p:nvPr/>
        </p:nvGrpSpPr>
        <p:grpSpPr>
          <a:xfrm>
            <a:off x="3749185" y="1491375"/>
            <a:ext cx="4693629" cy="485775"/>
            <a:chOff x="4177158" y="1491375"/>
            <a:chExt cx="4693629" cy="485775"/>
          </a:xfrm>
        </p:grpSpPr>
        <p:cxnSp>
          <p:nvCxnSpPr>
            <p:cNvPr id="5" name="直接连接符 4"/>
            <p:cNvCxnSpPr>
              <a:cxnSpLocks/>
            </p:cNvCxnSpPr>
            <p:nvPr/>
          </p:nvCxnSpPr>
          <p:spPr>
            <a:xfrm>
              <a:off x="4177158" y="1922410"/>
              <a:ext cx="4179037"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F815295-A2FE-58EA-702C-9130FFCE48A8}"/>
                </a:ext>
              </a:extLst>
            </p:cNvPr>
            <p:cNvSpPr/>
            <p:nvPr/>
          </p:nvSpPr>
          <p:spPr bwMode="auto">
            <a:xfrm rot="9252532">
              <a:off x="8384787" y="1491375"/>
              <a:ext cx="486000" cy="485775"/>
            </a:xfrm>
            <a:prstGeom prst="rect">
              <a:avLst/>
            </a:prstGeom>
            <a:noFill/>
            <a:ln>
              <a:solidFill>
                <a:srgbClr val="81A3A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任意多边形 54">
            <a:extLst>
              <a:ext uri="{FF2B5EF4-FFF2-40B4-BE49-F238E27FC236}">
                <a16:creationId xmlns:a16="http://schemas.microsoft.com/office/drawing/2014/main" id="{F2D1E172-1A5E-92AB-0DAC-039C13F78CB1}"/>
              </a:ext>
            </a:extLst>
          </p:cNvPr>
          <p:cNvSpPr/>
          <p:nvPr/>
        </p:nvSpPr>
        <p:spPr>
          <a:xfrm rot="20313339">
            <a:off x="9957000" y="3276577"/>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rgbClr val="81A3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Rectangle 36">
            <a:extLst>
              <a:ext uri="{FF2B5EF4-FFF2-40B4-BE49-F238E27FC236}">
                <a16:creationId xmlns:a16="http://schemas.microsoft.com/office/drawing/2014/main" id="{55F5FDE4-30C1-383C-4540-6B6838AA68CF}"/>
              </a:ext>
            </a:extLst>
          </p:cNvPr>
          <p:cNvSpPr/>
          <p:nvPr/>
        </p:nvSpPr>
        <p:spPr>
          <a:xfrm>
            <a:off x="7463906" y="4753939"/>
            <a:ext cx="2252231" cy="523061"/>
          </a:xfrm>
          <a:prstGeom prst="rect">
            <a:avLst/>
          </a:prstGeom>
          <a:noFill/>
        </p:spPr>
        <p:txBody>
          <a:bodyPr wrap="square" lIns="91281" tIns="45641" rIns="91281" bIns="45641">
            <a:spAutoFit/>
          </a:bodyPr>
          <a:lstStyle/>
          <a:p>
            <a:pPr defTabSz="1086709">
              <a:defRPr/>
            </a:pPr>
            <a:r>
              <a:rPr lang="en-US" altLang="zh-CN"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6. Conclusion</a:t>
            </a:r>
            <a:endParaRPr lang="zh-CN" altLang="en-US"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4" name="Rectangle 36">
            <a:extLst>
              <a:ext uri="{FF2B5EF4-FFF2-40B4-BE49-F238E27FC236}">
                <a16:creationId xmlns:a16="http://schemas.microsoft.com/office/drawing/2014/main" id="{B421F659-BB69-E16D-6257-D88357ED8857}"/>
              </a:ext>
            </a:extLst>
          </p:cNvPr>
          <p:cNvSpPr/>
          <p:nvPr/>
        </p:nvSpPr>
        <p:spPr>
          <a:xfrm>
            <a:off x="1730792" y="4755171"/>
            <a:ext cx="4867408" cy="523061"/>
          </a:xfrm>
          <a:prstGeom prst="rect">
            <a:avLst/>
          </a:prstGeom>
          <a:noFill/>
        </p:spPr>
        <p:txBody>
          <a:bodyPr wrap="square" lIns="91281" tIns="45641" rIns="91281" bIns="45641">
            <a:spAutoFit/>
          </a:bodyPr>
          <a:lstStyle/>
          <a:p>
            <a:pPr algn="ctr" defTabSz="1086709">
              <a:defRPr/>
            </a:pPr>
            <a:r>
              <a:rPr lang="en-US" altLang="zh-CN"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3. Improvements on </a:t>
            </a:r>
            <a:r>
              <a:rPr lang="en-US" altLang="zh-CN" sz="2800" b="1" kern="0" dirty="0" err="1">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PrivBayes</a:t>
            </a:r>
            <a:endParaRPr lang="zh-CN" altLang="en-US" sz="28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med" p14:dur="700" advTm="7431">
        <p:fade/>
      </p:transition>
    </mc:Choice>
    <mc:Fallback xmlns="">
      <p:transition spd="med" advTm="7431">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36"/>
          <p:cNvSpPr/>
          <p:nvPr/>
        </p:nvSpPr>
        <p:spPr>
          <a:xfrm>
            <a:off x="1397523" y="3007746"/>
            <a:ext cx="9396952" cy="842507"/>
          </a:xfrm>
          <a:prstGeom prst="rect">
            <a:avLst/>
          </a:prstGeom>
          <a:noFill/>
        </p:spPr>
        <p:txBody>
          <a:bodyPr wrap="square" lIns="91281" tIns="45641" rIns="91281" bIns="45641">
            <a:spAutoFit/>
          </a:bodyPr>
          <a:lstStyle/>
          <a:p>
            <a:pPr algn="ctr" defTabSz="1086709">
              <a:defRPr/>
            </a:pPr>
            <a:r>
              <a:rPr lang="en-US" altLang="zh-CN" sz="4876"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 Conclusions</a:t>
            </a:r>
            <a:endParaRPr lang="zh-CN" altLang="en-US" sz="4876"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a:extLst>
              <a:ext uri="{FF2B5EF4-FFF2-40B4-BE49-F238E27FC236}">
                <a16:creationId xmlns:a16="http://schemas.microsoft.com/office/drawing/2014/main" id="{B0709A4D-5A7C-3515-FED8-165B6A331BDF}"/>
              </a:ext>
            </a:extLst>
          </p:cNvPr>
          <p:cNvPicPr>
            <a:picLocks noChangeAspect="1"/>
          </p:cNvPicPr>
          <p:nvPr/>
        </p:nvPicPr>
        <p:blipFill rotWithShape="1">
          <a:blip r:embed="rId3">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等腰三角形 1">
            <a:extLst>
              <a:ext uri="{FF2B5EF4-FFF2-40B4-BE49-F238E27FC236}">
                <a16:creationId xmlns:a16="http://schemas.microsoft.com/office/drawing/2014/main" id="{084325D2-C205-2837-8867-A76E62E5283E}"/>
              </a:ext>
            </a:extLst>
          </p:cNvPr>
          <p:cNvSpPr/>
          <p:nvPr/>
        </p:nvSpPr>
        <p:spPr>
          <a:xfrm rot="3259845">
            <a:off x="9952811" y="1690174"/>
            <a:ext cx="939800" cy="768350"/>
          </a:xfrm>
          <a:prstGeom prst="triangle">
            <a:avLst/>
          </a:prstGeom>
          <a:solidFill>
            <a:srgbClr val="81A3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任意多边形 21">
            <a:extLst>
              <a:ext uri="{FF2B5EF4-FFF2-40B4-BE49-F238E27FC236}">
                <a16:creationId xmlns:a16="http://schemas.microsoft.com/office/drawing/2014/main" id="{551342AD-9912-E76A-20F9-DFA8867E24A0}"/>
              </a:ext>
            </a:extLst>
          </p:cNvPr>
          <p:cNvSpPr/>
          <p:nvPr/>
        </p:nvSpPr>
        <p:spPr>
          <a:xfrm rot="4181631">
            <a:off x="9935974" y="3855726"/>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矩形 9">
            <a:extLst>
              <a:ext uri="{FF2B5EF4-FFF2-40B4-BE49-F238E27FC236}">
                <a16:creationId xmlns:a16="http://schemas.microsoft.com/office/drawing/2014/main" id="{227D252D-79A5-D0C5-F4BF-117EB02A18BE}"/>
              </a:ext>
            </a:extLst>
          </p:cNvPr>
          <p:cNvSpPr/>
          <p:nvPr/>
        </p:nvSpPr>
        <p:spPr bwMode="auto">
          <a:xfrm rot="9252532">
            <a:off x="10996251" y="5562179"/>
            <a:ext cx="486000" cy="485775"/>
          </a:xfrm>
          <a:prstGeom prst="rect">
            <a:avLst/>
          </a:prstGeom>
          <a:noFill/>
          <a:ln>
            <a:solidFill>
              <a:srgbClr val="1C698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椭圆 11">
            <a:extLst>
              <a:ext uri="{FF2B5EF4-FFF2-40B4-BE49-F238E27FC236}">
                <a16:creationId xmlns:a16="http://schemas.microsoft.com/office/drawing/2014/main" id="{82E73C4D-F72C-72CD-1F40-35B44BBB5FC7}"/>
              </a:ext>
            </a:extLst>
          </p:cNvPr>
          <p:cNvSpPr/>
          <p:nvPr/>
        </p:nvSpPr>
        <p:spPr>
          <a:xfrm>
            <a:off x="5421258" y="1393825"/>
            <a:ext cx="1349483" cy="1361048"/>
          </a:xfrm>
          <a:prstGeom prst="ellipse">
            <a:avLst/>
          </a:prstGeom>
          <a:noFill/>
          <a:ln w="38100">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09"/>
            <a:r>
              <a:rPr lang="en-US" altLang="zh-CN" sz="5400" dirty="0">
                <a:solidFill>
                  <a:srgbClr val="3B3837"/>
                </a:solidFill>
                <a:latin typeface="Calibri"/>
                <a:ea typeface="宋体" panose="02010600030101010101" pitchFamily="2" charset="-122"/>
              </a:rPr>
              <a:t>06</a:t>
            </a:r>
            <a:endParaRPr lang="zh-CN" altLang="en-US" sz="5400" dirty="0">
              <a:solidFill>
                <a:srgbClr val="3B3837"/>
              </a:solidFill>
              <a:latin typeface="Calibri"/>
              <a:ea typeface="宋体" panose="02010600030101010101" pitchFamily="2" charset="-122"/>
            </a:endParaRPr>
          </a:p>
        </p:txBody>
      </p:sp>
      <p:sp>
        <p:nvSpPr>
          <p:cNvPr id="3" name="任意多边形 54">
            <a:extLst>
              <a:ext uri="{FF2B5EF4-FFF2-40B4-BE49-F238E27FC236}">
                <a16:creationId xmlns:a16="http://schemas.microsoft.com/office/drawing/2014/main" id="{8E43B3C4-25AD-F39B-9E0E-E00B49D62989}"/>
              </a:ext>
            </a:extLst>
          </p:cNvPr>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rgbClr val="81A3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44134902"/>
      </p:ext>
    </p:extLst>
  </p:cSld>
  <p:clrMapOvr>
    <a:masterClrMapping/>
  </p:clrMapOvr>
  <mc:AlternateContent xmlns:mc="http://schemas.openxmlformats.org/markup-compatibility/2006" xmlns:p14="http://schemas.microsoft.com/office/powerpoint/2010/main">
    <mc:Choice Requires="p14">
      <p:transition spd="med" p14:dur="700" advTm="5436">
        <p:fade/>
      </p:transition>
    </mc:Choice>
    <mc:Fallback xmlns="">
      <p:transition spd="med" advTm="5436">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D0B9BF5-C649-3044-EAA7-5366C6AE7D6F}"/>
              </a:ext>
            </a:extLst>
          </p:cNvPr>
          <p:cNvSpPr>
            <a:spLocks noGrp="1"/>
          </p:cNvSpPr>
          <p:nvPr>
            <p:ph idx="1"/>
          </p:nvPr>
        </p:nvSpPr>
        <p:spPr>
          <a:xfrm>
            <a:off x="609599" y="1191997"/>
            <a:ext cx="10972801" cy="5076828"/>
          </a:xfrm>
        </p:spPr>
        <p:txBody>
          <a:bodyPr>
            <a:normAutofit/>
          </a:bodyPr>
          <a:lstStyle/>
          <a:p>
            <a:r>
              <a:rPr lang="en-US" altLang="zh-CN" sz="2800" b="1" dirty="0">
                <a:latin typeface="Times New Roman" panose="02020603050405020304" pitchFamily="18" charset="0"/>
                <a:cs typeface="Times New Roman" panose="02020603050405020304" pitchFamily="18" charset="0"/>
              </a:rPr>
              <a:t>Contributions:</a:t>
            </a:r>
          </a:p>
          <a:p>
            <a:endParaRPr lang="en-US" altLang="zh-CN" sz="28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r>
              <a:rPr lang="en-US" altLang="zh-CN" sz="2800" b="1" dirty="0">
                <a:latin typeface="Times New Roman" panose="02020603050405020304" pitchFamily="18" charset="0"/>
                <a:cs typeface="Times New Roman" panose="02020603050405020304" pitchFamily="18" charset="0"/>
              </a:rPr>
              <a:t>Shortcomings:</a:t>
            </a:r>
          </a:p>
          <a:p>
            <a:pPr marL="0" indent="0">
              <a:buNone/>
            </a:pP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4EEB606-DB55-431D-073A-8C4F298FD1B2}"/>
              </a:ext>
            </a:extLst>
          </p:cNvPr>
          <p:cNvPicPr>
            <a:picLocks noChangeAspect="1"/>
          </p:cNvPicPr>
          <p:nvPr/>
        </p:nvPicPr>
        <p:blipFill rotWithShape="1">
          <a:blip r:embed="rId2">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文本框 1">
            <a:extLst>
              <a:ext uri="{FF2B5EF4-FFF2-40B4-BE49-F238E27FC236}">
                <a16:creationId xmlns:a16="http://schemas.microsoft.com/office/drawing/2014/main" id="{1D4BD259-B8B5-8179-DE18-B024F73A1AC2}"/>
              </a:ext>
            </a:extLst>
          </p:cNvPr>
          <p:cNvSpPr txBox="1"/>
          <p:nvPr/>
        </p:nvSpPr>
        <p:spPr>
          <a:xfrm>
            <a:off x="895546" y="1643896"/>
            <a:ext cx="10686854" cy="178510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The optimization of </a:t>
            </a:r>
            <a:r>
              <a:rPr lang="en-US" altLang="zh-CN" sz="2200" dirty="0" err="1">
                <a:latin typeface="Times New Roman" panose="02020603050405020304" pitchFamily="18" charset="0"/>
                <a:cs typeface="Times New Roman" panose="02020603050405020304" pitchFamily="18" charset="0"/>
              </a:rPr>
              <a:t>HPPrivBayes</a:t>
            </a:r>
            <a:r>
              <a:rPr lang="en-US" altLang="zh-CN" sz="2200" dirty="0">
                <a:latin typeface="Times New Roman" panose="02020603050405020304" pitchFamily="18" charset="0"/>
                <a:cs typeface="Times New Roman" panose="02020603050405020304" pitchFamily="18" charset="0"/>
              </a:rPr>
              <a:t> over </a:t>
            </a:r>
            <a:r>
              <a:rPr lang="en-US" altLang="zh-CN" sz="2200" dirty="0" err="1">
                <a:latin typeface="Times New Roman" panose="02020603050405020304" pitchFamily="18" charset="0"/>
                <a:cs typeface="Times New Roman" panose="02020603050405020304" pitchFamily="18" charset="0"/>
              </a:rPr>
              <a:t>PrivBayes</a:t>
            </a:r>
            <a:r>
              <a:rPr lang="en-US" altLang="zh-CN" sz="2200" dirty="0">
                <a:latin typeface="Times New Roman" panose="02020603050405020304" pitchFamily="18" charset="0"/>
                <a:cs typeface="Times New Roman" panose="02020603050405020304" pitchFamily="18" charset="0"/>
              </a:rPr>
              <a:t> for Bayesian network construction improves the quality of constructed networks successfully under most practical scenarios. And the personalized allocation of privacy budgets in </a:t>
            </a:r>
            <a:r>
              <a:rPr lang="en-US" altLang="zh-CN" sz="2200" dirty="0" err="1">
                <a:latin typeface="Times New Roman" panose="02020603050405020304" pitchFamily="18" charset="0"/>
                <a:cs typeface="Times New Roman" panose="02020603050405020304" pitchFamily="18" charset="0"/>
              </a:rPr>
              <a:t>HPPrivBayes</a:t>
            </a:r>
            <a:r>
              <a:rPr lang="en-US" altLang="zh-CN" sz="2200" dirty="0">
                <a:latin typeface="Times New Roman" panose="02020603050405020304" pitchFamily="18" charset="0"/>
                <a:cs typeface="Times New Roman" panose="02020603050405020304" pitchFamily="18" charset="0"/>
              </a:rPr>
              <a:t> not only satisfies the different requirements of different individuals and attributes but also maintains the usability of synthetic datasets at a relatively high level, especially when under loose privacy protection. </a:t>
            </a:r>
            <a:endParaRPr lang="zh-CN" altLang="en-US" sz="22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F7B1DF0B-7C0B-3655-FB21-E4D9E4C8AD08}"/>
              </a:ext>
            </a:extLst>
          </p:cNvPr>
          <p:cNvSpPr txBox="1"/>
          <p:nvPr/>
        </p:nvSpPr>
        <p:spPr>
          <a:xfrm>
            <a:off x="895546" y="4152275"/>
            <a:ext cx="10686854" cy="1785104"/>
          </a:xfrm>
          <a:prstGeom prst="rect">
            <a:avLst/>
          </a:prstGeom>
          <a:noFill/>
        </p:spPr>
        <p:txBody>
          <a:bodyPr wrap="square">
            <a:spAutoFit/>
          </a:bodyPr>
          <a:lstStyle/>
          <a:p>
            <a:r>
              <a:rPr lang="en-US" altLang="zh-CN" sz="2200" dirty="0">
                <a:latin typeface="Times New Roman" panose="02020603050405020304" pitchFamily="18" charset="0"/>
                <a:cs typeface="Times New Roman" panose="02020603050405020304" pitchFamily="18" charset="0"/>
              </a:rPr>
              <a:t>As we found that even though </a:t>
            </a:r>
            <a:r>
              <a:rPr lang="en-US" altLang="zh-CN" sz="2200" dirty="0" err="1">
                <a:latin typeface="Times New Roman" panose="02020603050405020304" pitchFamily="18" charset="0"/>
                <a:cs typeface="Times New Roman" panose="02020603050405020304" pitchFamily="18" charset="0"/>
              </a:rPr>
              <a:t>HPPrivBayes</a:t>
            </a:r>
            <a:r>
              <a:rPr lang="en-US" altLang="zh-CN" sz="2200" dirty="0">
                <a:latin typeface="Times New Roman" panose="02020603050405020304" pitchFamily="18" charset="0"/>
                <a:cs typeface="Times New Roman" panose="02020603050405020304" pitchFamily="18" charset="0"/>
              </a:rPr>
              <a:t> gets better results than </a:t>
            </a:r>
            <a:r>
              <a:rPr lang="en-US" altLang="zh-CN" sz="2200" dirty="0" err="1">
                <a:latin typeface="Times New Roman" panose="02020603050405020304" pitchFamily="18" charset="0"/>
                <a:cs typeface="Times New Roman" panose="02020603050405020304" pitchFamily="18" charset="0"/>
              </a:rPr>
              <a:t>PrivBayes</a:t>
            </a:r>
            <a:r>
              <a:rPr lang="en-US" altLang="zh-CN" sz="2200" dirty="0">
                <a:latin typeface="Times New Roman" panose="02020603050405020304" pitchFamily="18" charset="0"/>
                <a:cs typeface="Times New Roman" panose="02020603050405020304" pitchFamily="18" charset="0"/>
              </a:rPr>
              <a:t> in all experiments, it does not work very well for strong privacy protection, that is when ϵ is small. Perhaps further optimizations can be made to </a:t>
            </a:r>
            <a:r>
              <a:rPr lang="en-US" altLang="zh-CN" sz="2200" dirty="0" err="1">
                <a:latin typeface="Times New Roman" panose="02020603050405020304" pitchFamily="18" charset="0"/>
                <a:cs typeface="Times New Roman" panose="02020603050405020304" pitchFamily="18" charset="0"/>
              </a:rPr>
              <a:t>HPPrivBayes</a:t>
            </a:r>
            <a:r>
              <a:rPr lang="en-US" altLang="zh-CN" sz="2200" dirty="0">
                <a:latin typeface="Times New Roman" panose="02020603050405020304" pitchFamily="18" charset="0"/>
                <a:cs typeface="Times New Roman" panose="02020603050405020304" pitchFamily="18" charset="0"/>
              </a:rPr>
              <a:t> under a stronger privacy budget allocated situation. Besides, further improvements may also be made to avoid the algorithm being too sensitive to </a:t>
            </a:r>
            <a:r>
              <a:rPr lang="en-US" altLang="zh-CN" sz="2200">
                <a:latin typeface="Times New Roman" panose="02020603050405020304" pitchFamily="18" charset="0"/>
                <a:cs typeface="Times New Roman" panose="02020603050405020304" pitchFamily="18" charset="0"/>
              </a:rPr>
              <a:t>the parameter r</a:t>
            </a: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069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6"/>
          <p:cNvSpPr/>
          <p:nvPr/>
        </p:nvSpPr>
        <p:spPr>
          <a:xfrm>
            <a:off x="4070606" y="2898070"/>
            <a:ext cx="4012316" cy="1015503"/>
          </a:xfrm>
          <a:prstGeom prst="rect">
            <a:avLst/>
          </a:prstGeom>
        </p:spPr>
        <p:txBody>
          <a:bodyPr wrap="none" lIns="91281" tIns="45641" rIns="91281" bIns="45641">
            <a:spAutoFit/>
          </a:bodyPr>
          <a:lstStyle/>
          <a:p>
            <a:pPr defTabSz="1086709">
              <a:defRPr/>
            </a:pPr>
            <a:r>
              <a:rPr lang="en-US" altLang="zh-CN" sz="60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Thank you!</a:t>
            </a:r>
            <a:endParaRPr lang="zh-CN" altLang="en-US" sz="6000"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2" name="直接连接符 11"/>
          <p:cNvCxnSpPr>
            <a:cxnSpLocks/>
          </p:cNvCxnSpPr>
          <p:nvPr/>
        </p:nvCxnSpPr>
        <p:spPr>
          <a:xfrm>
            <a:off x="4340376" y="3913573"/>
            <a:ext cx="3511247"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6857715E-FDA0-0286-8617-AAF88410FA66}"/>
              </a:ext>
            </a:extLst>
          </p:cNvPr>
          <p:cNvPicPr>
            <a:picLocks noChangeAspect="1"/>
          </p:cNvPicPr>
          <p:nvPr/>
        </p:nvPicPr>
        <p:blipFill rotWithShape="1">
          <a:blip r:embed="rId3">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3" name="等腰三角形 2">
            <a:extLst>
              <a:ext uri="{FF2B5EF4-FFF2-40B4-BE49-F238E27FC236}">
                <a16:creationId xmlns:a16="http://schemas.microsoft.com/office/drawing/2014/main" id="{C098252D-F14A-8C4A-E70F-300725E4D416}"/>
              </a:ext>
            </a:extLst>
          </p:cNvPr>
          <p:cNvSpPr/>
          <p:nvPr/>
        </p:nvSpPr>
        <p:spPr>
          <a:xfrm rot="3259845">
            <a:off x="9952811" y="1690174"/>
            <a:ext cx="939800" cy="768350"/>
          </a:xfrm>
          <a:prstGeom prst="triangle">
            <a:avLst/>
          </a:prstGeom>
          <a:solidFill>
            <a:srgbClr val="81A3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 name="任意多边形 21">
            <a:extLst>
              <a:ext uri="{FF2B5EF4-FFF2-40B4-BE49-F238E27FC236}">
                <a16:creationId xmlns:a16="http://schemas.microsoft.com/office/drawing/2014/main" id="{CCCEF9FD-6B01-1836-CBCC-65464C832541}"/>
              </a:ext>
            </a:extLst>
          </p:cNvPr>
          <p:cNvSpPr/>
          <p:nvPr/>
        </p:nvSpPr>
        <p:spPr>
          <a:xfrm rot="4181631">
            <a:off x="9935974" y="3855726"/>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1" name="组合 10">
            <a:extLst>
              <a:ext uri="{FF2B5EF4-FFF2-40B4-BE49-F238E27FC236}">
                <a16:creationId xmlns:a16="http://schemas.microsoft.com/office/drawing/2014/main" id="{683C94BD-B8A6-3678-1112-610EA77D1D58}"/>
              </a:ext>
            </a:extLst>
          </p:cNvPr>
          <p:cNvGrpSpPr>
            <a:grpSpLocks/>
          </p:cNvGrpSpPr>
          <p:nvPr/>
        </p:nvGrpSpPr>
        <p:grpSpPr bwMode="auto">
          <a:xfrm>
            <a:off x="2432353" y="1468589"/>
            <a:ext cx="5626062" cy="3703374"/>
            <a:chOff x="3072990" y="984084"/>
            <a:chExt cx="5626854" cy="3702455"/>
          </a:xfrm>
        </p:grpSpPr>
        <p:sp>
          <p:nvSpPr>
            <p:cNvPr id="13" name="矩形 12">
              <a:extLst>
                <a:ext uri="{FF2B5EF4-FFF2-40B4-BE49-F238E27FC236}">
                  <a16:creationId xmlns:a16="http://schemas.microsoft.com/office/drawing/2014/main" id="{567E0D37-8BC5-CF35-F858-20975E0AEA87}"/>
                </a:ext>
              </a:extLst>
            </p:cNvPr>
            <p:cNvSpPr/>
            <p:nvPr/>
          </p:nvSpPr>
          <p:spPr>
            <a:xfrm rot="1197552">
              <a:off x="3636008" y="1275143"/>
              <a:ext cx="824516" cy="823708"/>
            </a:xfrm>
            <a:prstGeom prst="rect">
              <a:avLst/>
            </a:prstGeom>
            <a:noFill/>
            <a:ln>
              <a:solidFill>
                <a:srgbClr val="81A3A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a:extLst>
                <a:ext uri="{FF2B5EF4-FFF2-40B4-BE49-F238E27FC236}">
                  <a16:creationId xmlns:a16="http://schemas.microsoft.com/office/drawing/2014/main" id="{6DFA84E3-676A-67FD-86CA-64F3BBE641DB}"/>
                </a:ext>
              </a:extLst>
            </p:cNvPr>
            <p:cNvSpPr/>
            <p:nvPr/>
          </p:nvSpPr>
          <p:spPr>
            <a:xfrm rot="8972468">
              <a:off x="3072990" y="984084"/>
              <a:ext cx="403282" cy="403100"/>
            </a:xfrm>
            <a:prstGeom prst="rect">
              <a:avLst/>
            </a:prstGeom>
            <a:noFill/>
            <a:ln>
              <a:solidFill>
                <a:srgbClr val="81A3A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a:extLst>
                <a:ext uri="{FF2B5EF4-FFF2-40B4-BE49-F238E27FC236}">
                  <a16:creationId xmlns:a16="http://schemas.microsoft.com/office/drawing/2014/main" id="{7156FF31-5439-1706-B78C-102451112AC7}"/>
                </a:ext>
              </a:extLst>
            </p:cNvPr>
            <p:cNvSpPr/>
            <p:nvPr/>
          </p:nvSpPr>
          <p:spPr>
            <a:xfrm rot="8972468">
              <a:off x="8213776" y="4200885"/>
              <a:ext cx="486068" cy="485654"/>
            </a:xfrm>
            <a:prstGeom prst="rect">
              <a:avLst/>
            </a:prstGeom>
            <a:noFill/>
            <a:ln>
              <a:solidFill>
                <a:srgbClr val="81A3A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5" name="任意多边形 54">
            <a:extLst>
              <a:ext uri="{FF2B5EF4-FFF2-40B4-BE49-F238E27FC236}">
                <a16:creationId xmlns:a16="http://schemas.microsoft.com/office/drawing/2014/main" id="{DA0E9CAC-4DC6-E5D3-CB02-299E046102DD}"/>
              </a:ext>
            </a:extLst>
          </p:cNvPr>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rgbClr val="81A3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075434881"/>
      </p:ext>
    </p:extLst>
  </p:cSld>
  <p:clrMapOvr>
    <a:masterClrMapping/>
  </p:clrMapOvr>
  <mc:AlternateContent xmlns:mc="http://schemas.openxmlformats.org/markup-compatibility/2006" xmlns:p14="http://schemas.microsoft.com/office/powerpoint/2010/main">
    <mc:Choice Requires="p14">
      <p:transition spd="med" p14:dur="700" advTm="6473">
        <p:fade/>
      </p:transition>
    </mc:Choice>
    <mc:Fallback xmlns="">
      <p:transition spd="med" advTm="6473">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椭圆 2"/>
          <p:cNvSpPr/>
          <p:nvPr/>
        </p:nvSpPr>
        <p:spPr>
          <a:xfrm>
            <a:off x="5421258" y="1393825"/>
            <a:ext cx="1349483" cy="1361048"/>
          </a:xfrm>
          <a:prstGeom prst="ellipse">
            <a:avLst/>
          </a:prstGeom>
          <a:noFill/>
          <a:ln w="38100">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09"/>
            <a:r>
              <a:rPr lang="en-US" altLang="zh-CN" sz="5400" dirty="0">
                <a:solidFill>
                  <a:srgbClr val="3B3837"/>
                </a:solidFill>
                <a:latin typeface="Calibri"/>
                <a:ea typeface="宋体" panose="02010600030101010101" pitchFamily="2" charset="-122"/>
              </a:rPr>
              <a:t>01</a:t>
            </a:r>
            <a:endParaRPr lang="zh-CN" altLang="en-US" sz="5400" dirty="0">
              <a:solidFill>
                <a:srgbClr val="3B3837"/>
              </a:solidFill>
              <a:latin typeface="Calibri"/>
              <a:ea typeface="宋体" panose="02010600030101010101" pitchFamily="2" charset="-122"/>
            </a:endParaRPr>
          </a:p>
        </p:txBody>
      </p:sp>
      <p:sp>
        <p:nvSpPr>
          <p:cNvPr id="6" name="Rectangle 36"/>
          <p:cNvSpPr/>
          <p:nvPr/>
        </p:nvSpPr>
        <p:spPr>
          <a:xfrm>
            <a:off x="2731053" y="3007746"/>
            <a:ext cx="6729891" cy="842507"/>
          </a:xfrm>
          <a:prstGeom prst="rect">
            <a:avLst/>
          </a:prstGeom>
          <a:noFill/>
        </p:spPr>
        <p:txBody>
          <a:bodyPr wrap="square" lIns="91281" tIns="45641" rIns="91281" bIns="45641">
            <a:spAutoFit/>
          </a:bodyPr>
          <a:lstStyle/>
          <a:p>
            <a:pPr algn="ctr" defTabSz="1086709">
              <a:defRPr/>
            </a:pPr>
            <a:r>
              <a:rPr lang="en-US" altLang="zh-CN" sz="4876"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Introduction of Problem</a:t>
            </a:r>
            <a:endParaRPr lang="zh-CN" altLang="en-US" sz="4876"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a:extLst>
              <a:ext uri="{FF2B5EF4-FFF2-40B4-BE49-F238E27FC236}">
                <a16:creationId xmlns:a16="http://schemas.microsoft.com/office/drawing/2014/main" id="{B0709A4D-5A7C-3515-FED8-165B6A331BDF}"/>
              </a:ext>
            </a:extLst>
          </p:cNvPr>
          <p:cNvPicPr>
            <a:picLocks noChangeAspect="1"/>
          </p:cNvPicPr>
          <p:nvPr/>
        </p:nvPicPr>
        <p:blipFill rotWithShape="1">
          <a:blip r:embed="rId3">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等腰三角形 1">
            <a:extLst>
              <a:ext uri="{FF2B5EF4-FFF2-40B4-BE49-F238E27FC236}">
                <a16:creationId xmlns:a16="http://schemas.microsoft.com/office/drawing/2014/main" id="{6FD5F946-D1E6-AEF5-9EEF-EB41D1BD67EF}"/>
              </a:ext>
            </a:extLst>
          </p:cNvPr>
          <p:cNvSpPr/>
          <p:nvPr/>
        </p:nvSpPr>
        <p:spPr>
          <a:xfrm rot="3259845">
            <a:off x="9952811" y="1690174"/>
            <a:ext cx="939800" cy="768350"/>
          </a:xfrm>
          <a:prstGeom prst="triangle">
            <a:avLst/>
          </a:prstGeom>
          <a:solidFill>
            <a:srgbClr val="81A3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 name="任意多边形 21">
            <a:extLst>
              <a:ext uri="{FF2B5EF4-FFF2-40B4-BE49-F238E27FC236}">
                <a16:creationId xmlns:a16="http://schemas.microsoft.com/office/drawing/2014/main" id="{E22AFC4F-2E9A-73EB-0B4B-8F29E335BF9A}"/>
              </a:ext>
            </a:extLst>
          </p:cNvPr>
          <p:cNvSpPr/>
          <p:nvPr/>
        </p:nvSpPr>
        <p:spPr>
          <a:xfrm rot="4181631">
            <a:off x="9847264" y="4012872"/>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 name="矩形 9">
            <a:extLst>
              <a:ext uri="{FF2B5EF4-FFF2-40B4-BE49-F238E27FC236}">
                <a16:creationId xmlns:a16="http://schemas.microsoft.com/office/drawing/2014/main" id="{206C3943-FD65-5355-9D29-2229B489867D}"/>
              </a:ext>
            </a:extLst>
          </p:cNvPr>
          <p:cNvSpPr/>
          <p:nvPr/>
        </p:nvSpPr>
        <p:spPr bwMode="auto">
          <a:xfrm rot="9252532">
            <a:off x="10996251" y="5562179"/>
            <a:ext cx="486000" cy="485775"/>
          </a:xfrm>
          <a:prstGeom prst="rect">
            <a:avLst/>
          </a:prstGeom>
          <a:noFill/>
          <a:ln>
            <a:solidFill>
              <a:srgbClr val="1C698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任意多边形 54">
            <a:extLst>
              <a:ext uri="{FF2B5EF4-FFF2-40B4-BE49-F238E27FC236}">
                <a16:creationId xmlns:a16="http://schemas.microsoft.com/office/drawing/2014/main" id="{6BF3D8B5-1FDB-D172-0FD7-88EEDC7094A4}"/>
              </a:ext>
            </a:extLst>
          </p:cNvPr>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rgbClr val="81A3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862331776"/>
      </p:ext>
    </p:extLst>
  </p:cSld>
  <p:clrMapOvr>
    <a:masterClrMapping/>
  </p:clrMapOvr>
  <mc:AlternateContent xmlns:mc="http://schemas.openxmlformats.org/markup-compatibility/2006" xmlns:p14="http://schemas.microsoft.com/office/powerpoint/2010/main">
    <mc:Choice Requires="p14">
      <p:transition spd="med" p14:dur="700" advTm="5436">
        <p:fade/>
      </p:transition>
    </mc:Choice>
    <mc:Fallback xmlns="">
      <p:transition spd="med" advTm="543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A4C7C49-23D9-2D40-2FB5-B45AD8D317C0}"/>
              </a:ext>
            </a:extLst>
          </p:cNvPr>
          <p:cNvPicPr>
            <a:picLocks noChangeAspect="1"/>
          </p:cNvPicPr>
          <p:nvPr/>
        </p:nvPicPr>
        <p:blipFill rotWithShape="1">
          <a:blip r:embed="rId4">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14" name="文本框 13">
            <a:extLst>
              <a:ext uri="{FF2B5EF4-FFF2-40B4-BE49-F238E27FC236}">
                <a16:creationId xmlns:a16="http://schemas.microsoft.com/office/drawing/2014/main" id="{D6171F47-EF51-5040-F5F0-0BD6D3CA6D11}"/>
              </a:ext>
            </a:extLst>
          </p:cNvPr>
          <p:cNvSpPr txBox="1"/>
          <p:nvPr/>
        </p:nvSpPr>
        <p:spPr>
          <a:xfrm>
            <a:off x="1286034" y="1677972"/>
            <a:ext cx="8876061" cy="697583"/>
          </a:xfrm>
          <a:prstGeom prst="rect">
            <a:avLst/>
          </a:prstGeom>
          <a:noFill/>
        </p:spPr>
        <p:txBody>
          <a:bodyPr wrap="square" rtlCol="0">
            <a:spAutoFit/>
          </a:bodyPr>
          <a:lstStyle/>
          <a:p>
            <a:endParaRPr lang="zh-CN" altLang="en-US" dirty="0"/>
          </a:p>
        </p:txBody>
      </p:sp>
      <p:sp>
        <p:nvSpPr>
          <p:cNvPr id="2" name="文本框 1">
            <a:extLst>
              <a:ext uri="{FF2B5EF4-FFF2-40B4-BE49-F238E27FC236}">
                <a16:creationId xmlns:a16="http://schemas.microsoft.com/office/drawing/2014/main" id="{36EA46D3-5DF3-3594-9F9F-A192DB6138C7}"/>
              </a:ext>
            </a:extLst>
          </p:cNvPr>
          <p:cNvSpPr txBox="1"/>
          <p:nvPr/>
        </p:nvSpPr>
        <p:spPr>
          <a:xfrm>
            <a:off x="793032" y="951008"/>
            <a:ext cx="10605940" cy="6924973"/>
          </a:xfrm>
          <a:prstGeom prst="rect">
            <a:avLst/>
          </a:prstGeom>
          <a:noFill/>
        </p:spPr>
        <p:txBody>
          <a:bodyPr wrap="square">
            <a:spAutoFit/>
          </a:bodyPr>
          <a:lstStyle/>
          <a:p>
            <a:pPr marL="457200" indent="-45720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What is our purpose of study?</a:t>
            </a:r>
          </a:p>
          <a:p>
            <a:pPr marL="342900" indent="-342900">
              <a:buFont typeface="Arial" panose="020B0604020202020204" pitchFamily="34" charset="0"/>
              <a:buChar char="•"/>
            </a:pPr>
            <a:endParaRPr lang="en-US" altLang="zh-CN" sz="28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altLang="zh-CN"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Why do we want the publication meet differential privacy?</a:t>
            </a:r>
          </a:p>
          <a:p>
            <a:endParaRPr lang="en-US" altLang="zh-C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What is differential privacy?</a:t>
            </a:r>
          </a:p>
          <a:p>
            <a:pPr marL="342900" indent="-342900">
              <a:buFont typeface="Arial" panose="020B0604020202020204" pitchFamily="34" charset="0"/>
              <a:buChar char="•"/>
            </a:pPr>
            <a:endParaRPr lang="en-US" altLang="zh-C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800" b="1" dirty="0">
              <a:latin typeface="Times New Roman" panose="02020603050405020304" pitchFamily="18" charset="0"/>
              <a:cs typeface="Times New Roman" panose="02020603050405020304" pitchFamily="18" charset="0"/>
            </a:endParaRPr>
          </a:p>
          <a:p>
            <a:endParaRPr lang="en-US" altLang="zh-C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8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00E3904-8E95-53E1-D652-3DAEFB1A7ED5}"/>
              </a:ext>
            </a:extLst>
          </p:cNvPr>
          <p:cNvSpPr txBox="1"/>
          <p:nvPr/>
        </p:nvSpPr>
        <p:spPr>
          <a:xfrm>
            <a:off x="1286034" y="1354094"/>
            <a:ext cx="10192337"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In this paper, we study how to publish a high-dimensional dataset and ensure that the publication will not leak personal privacy information. We will achieve this by using publication algorithm that meets ε-differential privacy protection requirements.</a:t>
            </a:r>
          </a:p>
        </p:txBody>
      </p:sp>
      <p:sp>
        <p:nvSpPr>
          <p:cNvPr id="4" name="文本框 3">
            <a:extLst>
              <a:ext uri="{FF2B5EF4-FFF2-40B4-BE49-F238E27FC236}">
                <a16:creationId xmlns:a16="http://schemas.microsoft.com/office/drawing/2014/main" id="{E677ED36-5340-9918-29B9-36666A16F5E4}"/>
              </a:ext>
            </a:extLst>
          </p:cNvPr>
          <p:cNvSpPr txBox="1"/>
          <p:nvPr/>
        </p:nvSpPr>
        <p:spPr>
          <a:xfrm>
            <a:off x="1286034" y="4828618"/>
            <a:ext cx="10192337" cy="163121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Differential privacy is a method that has been widely used in privacy-preserving data publishing since it was first proposed in 2006. Differential privacy meets privacy protection requirements by adding an appropriate amount of noise to ensure that modifying one individual record in the data set does not significantly affect the statistical results. This concept can quantitatively analyze privacy and protect the usability of data while reducing the risk of data leakage. </a:t>
            </a:r>
          </a:p>
        </p:txBody>
      </p:sp>
      <p:sp>
        <p:nvSpPr>
          <p:cNvPr id="5" name="文本框 4">
            <a:extLst>
              <a:ext uri="{FF2B5EF4-FFF2-40B4-BE49-F238E27FC236}">
                <a16:creationId xmlns:a16="http://schemas.microsoft.com/office/drawing/2014/main" id="{B1B28907-13EC-4B98-1DAF-305FF7E70D1E}"/>
              </a:ext>
            </a:extLst>
          </p:cNvPr>
          <p:cNvSpPr txBox="1"/>
          <p:nvPr/>
        </p:nvSpPr>
        <p:spPr>
          <a:xfrm>
            <a:off x="1286034" y="3094255"/>
            <a:ext cx="10192337" cy="1015663"/>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Publishing unprocessed datasets may lead to serious information disclosure risks to the public and illegal risks for data publishers. We want to reduce the risks of information disclosure and protect privacy information during the information transmission.</a:t>
            </a:r>
          </a:p>
        </p:txBody>
      </p:sp>
    </p:spTree>
    <p:custDataLst>
      <p:tags r:id="rId1"/>
    </p:custDataLst>
    <p:extLst>
      <p:ext uri="{BB962C8B-B14F-4D97-AF65-F5344CB8AC3E}">
        <p14:creationId xmlns:p14="http://schemas.microsoft.com/office/powerpoint/2010/main" val="522432120"/>
      </p:ext>
    </p:extLst>
  </p:cSld>
  <p:clrMapOvr>
    <a:masterClrMapping/>
  </p:clrMapOvr>
  <mc:AlternateContent xmlns:mc="http://schemas.openxmlformats.org/markup-compatibility/2006" xmlns:p14="http://schemas.microsoft.com/office/powerpoint/2010/main">
    <mc:Choice Requires="p14">
      <p:transition spd="med" p14:dur="700" advTm="4242">
        <p:fade/>
      </p:transition>
    </mc:Choice>
    <mc:Fallback xmlns="">
      <p:transition spd="med" advTm="42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9896ABD-22FC-C18F-3F9B-E2637C3ABE37}"/>
              </a:ext>
            </a:extLst>
          </p:cNvPr>
          <p:cNvPicPr>
            <a:picLocks noChangeAspect="1"/>
          </p:cNvPicPr>
          <p:nvPr/>
        </p:nvPicPr>
        <p:blipFill rotWithShape="1">
          <a:blip r:embed="rId2">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8" name="文本框 7">
            <a:extLst>
              <a:ext uri="{FF2B5EF4-FFF2-40B4-BE49-F238E27FC236}">
                <a16:creationId xmlns:a16="http://schemas.microsoft.com/office/drawing/2014/main" id="{B3FC9D6A-AB44-951B-5846-034CBB80992F}"/>
              </a:ext>
            </a:extLst>
          </p:cNvPr>
          <p:cNvSpPr txBox="1"/>
          <p:nvPr/>
        </p:nvSpPr>
        <p:spPr>
          <a:xfrm>
            <a:off x="848413" y="5278847"/>
            <a:ext cx="9956544"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Differential privacy can be realized by two typical mechanisms, the Laplace mechanism and the exponential mechanism. Please see Definitions on page 5-6 for details.</a:t>
            </a:r>
            <a:endParaRPr lang="zh-CN" altLang="en-US" sz="2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0BB35CF5-BEC4-85BD-6942-0B21B69980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728" y="1918846"/>
            <a:ext cx="9956544" cy="2059264"/>
          </a:xfrm>
          <a:prstGeom prst="rect">
            <a:avLst/>
          </a:prstGeom>
          <a:ln w="88900" cap="sq" cmpd="thickThin">
            <a:noFill/>
            <a:prstDash val="solid"/>
            <a:miter lim="800000"/>
          </a:ln>
          <a:effectLst>
            <a:innerShdw blurRad="76200">
              <a:srgbClr val="000000"/>
            </a:innerShdw>
          </a:effectLst>
        </p:spPr>
      </p:pic>
      <p:sp>
        <p:nvSpPr>
          <p:cNvPr id="11" name="文本框 10">
            <a:extLst>
              <a:ext uri="{FF2B5EF4-FFF2-40B4-BE49-F238E27FC236}">
                <a16:creationId xmlns:a16="http://schemas.microsoft.com/office/drawing/2014/main" id="{371FB1A3-EF14-DA48-1345-16C5057F32FA}"/>
              </a:ext>
            </a:extLst>
          </p:cNvPr>
          <p:cNvSpPr txBox="1"/>
          <p:nvPr/>
        </p:nvSpPr>
        <p:spPr>
          <a:xfrm>
            <a:off x="848413" y="1209448"/>
            <a:ext cx="6334812"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Differential Privacy (see page 5)</a:t>
            </a:r>
            <a:endParaRPr lang="zh-CN" altLang="en-US" sz="28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F4FDAB3-1586-1177-9B9B-8155530A0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28" y="3978110"/>
            <a:ext cx="10026288" cy="1253286"/>
          </a:xfrm>
          <a:prstGeom prst="rect">
            <a:avLst/>
          </a:prstGeom>
          <a:ln w="889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103409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36"/>
          <p:cNvSpPr/>
          <p:nvPr/>
        </p:nvSpPr>
        <p:spPr>
          <a:xfrm>
            <a:off x="2731053" y="3007746"/>
            <a:ext cx="6729891" cy="842507"/>
          </a:xfrm>
          <a:prstGeom prst="rect">
            <a:avLst/>
          </a:prstGeom>
          <a:noFill/>
        </p:spPr>
        <p:txBody>
          <a:bodyPr wrap="square" lIns="91281" tIns="45641" rIns="91281" bIns="45641">
            <a:spAutoFit/>
          </a:bodyPr>
          <a:lstStyle/>
          <a:p>
            <a:pPr algn="ctr" defTabSz="1086709">
              <a:defRPr/>
            </a:pPr>
            <a:r>
              <a:rPr lang="en-US" altLang="zh-CN" sz="4876"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PrivBayes</a:t>
            </a:r>
            <a:endParaRPr lang="zh-CN" altLang="en-US" sz="4876" b="1" kern="0" dirty="0">
              <a:solidFill>
                <a:srgbClr val="3B3837"/>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a:extLst>
              <a:ext uri="{FF2B5EF4-FFF2-40B4-BE49-F238E27FC236}">
                <a16:creationId xmlns:a16="http://schemas.microsoft.com/office/drawing/2014/main" id="{B0709A4D-5A7C-3515-FED8-165B6A331BDF}"/>
              </a:ext>
            </a:extLst>
          </p:cNvPr>
          <p:cNvPicPr>
            <a:picLocks noChangeAspect="1"/>
          </p:cNvPicPr>
          <p:nvPr/>
        </p:nvPicPr>
        <p:blipFill rotWithShape="1">
          <a:blip r:embed="rId3">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11" name="等腰三角形 10">
            <a:extLst>
              <a:ext uri="{FF2B5EF4-FFF2-40B4-BE49-F238E27FC236}">
                <a16:creationId xmlns:a16="http://schemas.microsoft.com/office/drawing/2014/main" id="{84D6D370-D310-49A3-BF8A-304CFC84B895}"/>
              </a:ext>
            </a:extLst>
          </p:cNvPr>
          <p:cNvSpPr/>
          <p:nvPr/>
        </p:nvSpPr>
        <p:spPr>
          <a:xfrm rot="3259845">
            <a:off x="9952811" y="1690174"/>
            <a:ext cx="939800" cy="768350"/>
          </a:xfrm>
          <a:prstGeom prst="triangle">
            <a:avLst/>
          </a:prstGeom>
          <a:solidFill>
            <a:srgbClr val="81A3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 name="任意多边形 21">
            <a:extLst>
              <a:ext uri="{FF2B5EF4-FFF2-40B4-BE49-F238E27FC236}">
                <a16:creationId xmlns:a16="http://schemas.microsoft.com/office/drawing/2014/main" id="{EBDF93D9-0E62-D138-EDF2-D7A2A243AF35}"/>
              </a:ext>
            </a:extLst>
          </p:cNvPr>
          <p:cNvSpPr/>
          <p:nvPr/>
        </p:nvSpPr>
        <p:spPr>
          <a:xfrm rot="4181631">
            <a:off x="9935974" y="3855726"/>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4" name="矩形 13">
            <a:extLst>
              <a:ext uri="{FF2B5EF4-FFF2-40B4-BE49-F238E27FC236}">
                <a16:creationId xmlns:a16="http://schemas.microsoft.com/office/drawing/2014/main" id="{8662265A-2D7A-534E-3F90-4754FB77EC69}"/>
              </a:ext>
            </a:extLst>
          </p:cNvPr>
          <p:cNvSpPr/>
          <p:nvPr/>
        </p:nvSpPr>
        <p:spPr bwMode="auto">
          <a:xfrm rot="9252532">
            <a:off x="10996251" y="5562179"/>
            <a:ext cx="486000" cy="485775"/>
          </a:xfrm>
          <a:prstGeom prst="rect">
            <a:avLst/>
          </a:prstGeom>
          <a:noFill/>
          <a:ln>
            <a:solidFill>
              <a:srgbClr val="1C698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椭圆 15">
            <a:extLst>
              <a:ext uri="{FF2B5EF4-FFF2-40B4-BE49-F238E27FC236}">
                <a16:creationId xmlns:a16="http://schemas.microsoft.com/office/drawing/2014/main" id="{69871C4B-3C48-B140-AB65-351CC4FE8C89}"/>
              </a:ext>
            </a:extLst>
          </p:cNvPr>
          <p:cNvSpPr/>
          <p:nvPr/>
        </p:nvSpPr>
        <p:spPr>
          <a:xfrm>
            <a:off x="5421258" y="1393825"/>
            <a:ext cx="1349483" cy="1361048"/>
          </a:xfrm>
          <a:prstGeom prst="ellipse">
            <a:avLst/>
          </a:prstGeom>
          <a:noFill/>
          <a:ln w="38100">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709"/>
            <a:r>
              <a:rPr lang="en-US" altLang="zh-CN" sz="5400" dirty="0">
                <a:solidFill>
                  <a:srgbClr val="3B3837"/>
                </a:solidFill>
                <a:latin typeface="Calibri"/>
                <a:ea typeface="宋体" panose="02010600030101010101" pitchFamily="2" charset="-122"/>
              </a:rPr>
              <a:t>02</a:t>
            </a:r>
            <a:endParaRPr lang="zh-CN" altLang="en-US" sz="5400" dirty="0">
              <a:solidFill>
                <a:srgbClr val="3B3837"/>
              </a:solidFill>
              <a:latin typeface="Calibri"/>
              <a:ea typeface="宋体" panose="02010600030101010101" pitchFamily="2" charset="-122"/>
            </a:endParaRPr>
          </a:p>
        </p:txBody>
      </p:sp>
      <p:sp>
        <p:nvSpPr>
          <p:cNvPr id="2" name="任意多边形 54">
            <a:extLst>
              <a:ext uri="{FF2B5EF4-FFF2-40B4-BE49-F238E27FC236}">
                <a16:creationId xmlns:a16="http://schemas.microsoft.com/office/drawing/2014/main" id="{BEA53806-F6CD-B300-284E-9CDCA75A459A}"/>
              </a:ext>
            </a:extLst>
          </p:cNvPr>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rgbClr val="81A3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236879255"/>
      </p:ext>
    </p:extLst>
  </p:cSld>
  <p:clrMapOvr>
    <a:masterClrMapping/>
  </p:clrMapOvr>
  <mc:AlternateContent xmlns:mc="http://schemas.openxmlformats.org/markup-compatibility/2006" xmlns:p14="http://schemas.microsoft.com/office/powerpoint/2010/main">
    <mc:Choice Requires="p14">
      <p:transition spd="med" p14:dur="700" advTm="5436">
        <p:fade/>
      </p:transition>
    </mc:Choice>
    <mc:Fallback xmlns="">
      <p:transition spd="med" advTm="543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A4C7C49-23D9-2D40-2FB5-B45AD8D317C0}"/>
              </a:ext>
            </a:extLst>
          </p:cNvPr>
          <p:cNvPicPr>
            <a:picLocks noChangeAspect="1"/>
          </p:cNvPicPr>
          <p:nvPr/>
        </p:nvPicPr>
        <p:blipFill rotWithShape="1">
          <a:blip r:embed="rId4">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文本框 1">
            <a:extLst>
              <a:ext uri="{FF2B5EF4-FFF2-40B4-BE49-F238E27FC236}">
                <a16:creationId xmlns:a16="http://schemas.microsoft.com/office/drawing/2014/main" id="{BB6B9012-DBB1-5D44-5830-7334DB84D29A}"/>
              </a:ext>
            </a:extLst>
          </p:cNvPr>
          <p:cNvSpPr txBox="1"/>
          <p:nvPr/>
        </p:nvSpPr>
        <p:spPr>
          <a:xfrm>
            <a:off x="793030" y="1247814"/>
            <a:ext cx="10605940"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What is </a:t>
            </a:r>
            <a:r>
              <a:rPr lang="en-US" altLang="zh-CN" sz="2800" b="1" dirty="0" err="1">
                <a:latin typeface="Times New Roman" panose="02020603050405020304" pitchFamily="18" charset="0"/>
                <a:cs typeface="Times New Roman" panose="02020603050405020304" pitchFamily="18" charset="0"/>
              </a:rPr>
              <a:t>PrivBayes</a:t>
            </a:r>
            <a:r>
              <a:rPr lang="en-US" altLang="zh-CN" sz="2800" b="1" dirty="0">
                <a:latin typeface="Times New Roman" panose="02020603050405020304" pitchFamily="18" charset="0"/>
                <a:cs typeface="Times New Roman" panose="02020603050405020304" pitchFamily="18" charset="0"/>
              </a:rPr>
              <a:t>? (see page 8-9 for</a:t>
            </a:r>
            <a:r>
              <a:rPr lang="zh-CN" altLang="en-US" sz="2800" b="1"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details)</a:t>
            </a:r>
          </a:p>
        </p:txBody>
      </p:sp>
      <p:sp>
        <p:nvSpPr>
          <p:cNvPr id="3" name="文本框 2">
            <a:extLst>
              <a:ext uri="{FF2B5EF4-FFF2-40B4-BE49-F238E27FC236}">
                <a16:creationId xmlns:a16="http://schemas.microsoft.com/office/drawing/2014/main" id="{82009C4F-3F54-53A9-C70B-67B8F05A19D3}"/>
              </a:ext>
            </a:extLst>
          </p:cNvPr>
          <p:cNvSpPr txBox="1"/>
          <p:nvPr/>
        </p:nvSpPr>
        <p:spPr>
          <a:xfrm>
            <a:off x="1286034" y="1771034"/>
            <a:ext cx="10112936" cy="1938992"/>
          </a:xfrm>
          <a:prstGeom prst="rect">
            <a:avLst/>
          </a:prstGeom>
          <a:noFill/>
        </p:spPr>
        <p:txBody>
          <a:bodyPr wrap="square" rtlCol="0">
            <a:spAutoFit/>
          </a:bodyPr>
          <a:lstStyle/>
          <a:p>
            <a:pPr algn="just"/>
            <a:r>
              <a:rPr lang="en-US" altLang="zh-CN" sz="2400" dirty="0" err="1">
                <a:latin typeface="Times New Roman" panose="02020603050405020304" pitchFamily="18" charset="0"/>
                <a:cs typeface="Times New Roman" panose="02020603050405020304" pitchFamily="18" charset="0"/>
              </a:rPr>
              <a:t>PrivBayes</a:t>
            </a:r>
            <a:r>
              <a:rPr lang="en-US" altLang="zh-CN" sz="2400" dirty="0">
                <a:latin typeface="Times New Roman" panose="02020603050405020304" pitchFamily="18" charset="0"/>
                <a:cs typeface="Times New Roman" panose="02020603050405020304" pitchFamily="18" charset="0"/>
              </a:rPr>
              <a:t> is a high-dimensional dataset publishing method proposed by Zhang et al in 2017, which satisfies ε-differential privacy. This method uses the constructed Bayesian network to reduce the dimension of high-dimensional dataset and then the exponential and Laplacian mechanisms to add noise to the constructed Bayesian network to achieve differential privacy protection. </a:t>
            </a:r>
            <a:endParaRPr lang="zh-CN" altLang="en-US" sz="2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4AAD7DE4-7B49-AF3D-5350-0B52A9B8FC52}"/>
              </a:ext>
            </a:extLst>
          </p:cNvPr>
          <p:cNvSpPr txBox="1"/>
          <p:nvPr/>
        </p:nvSpPr>
        <p:spPr>
          <a:xfrm>
            <a:off x="793030" y="3917416"/>
            <a:ext cx="4702797"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What is Bayesian network?</a:t>
            </a:r>
            <a:endParaRPr lang="zh-CN" altLang="en-US" sz="28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16527BE-EC41-B170-AFF1-4EDEA9874C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2810" y="4440636"/>
            <a:ext cx="3198664" cy="1858909"/>
          </a:xfrm>
          <a:prstGeom prst="rect">
            <a:avLst/>
          </a:prstGeom>
        </p:spPr>
      </p:pic>
      <p:sp>
        <p:nvSpPr>
          <p:cNvPr id="7" name="文本框 6">
            <a:extLst>
              <a:ext uri="{FF2B5EF4-FFF2-40B4-BE49-F238E27FC236}">
                <a16:creationId xmlns:a16="http://schemas.microsoft.com/office/drawing/2014/main" id="{3AE733A5-232E-CC2B-8BB5-41DC1D025799}"/>
              </a:ext>
            </a:extLst>
          </p:cNvPr>
          <p:cNvSpPr txBox="1"/>
          <p:nvPr/>
        </p:nvSpPr>
        <p:spPr>
          <a:xfrm>
            <a:off x="1286034" y="4440636"/>
            <a:ext cx="7009554" cy="1938992"/>
          </a:xfrm>
          <a:prstGeom prst="rect">
            <a:avLst/>
          </a:prstGeom>
          <a:noFill/>
        </p:spPr>
        <p:txBody>
          <a:bodyPr wrap="square" rtlCol="0">
            <a:spAutoFit/>
          </a:bodyPr>
          <a:lstStyle/>
          <a:p>
            <a:pPr algn="just"/>
            <a:r>
              <a:rPr lang="en-US" altLang="zh-CN" sz="2400" dirty="0">
                <a:latin typeface="Times New Roman" panose="02020603050405020304" pitchFamily="18" charset="0"/>
                <a:cs typeface="Times New Roman" panose="02020603050405020304" pitchFamily="18" charset="0"/>
              </a:rPr>
              <a:t>A Bayesian network is a directed acyclic graph, which is composed of nodes and edges connecting nodes. For a Bayesian network on a dataset, nodes represent attributes and edges represent conditional independence among attributes. </a:t>
            </a:r>
            <a:endParaRPr lang="zh-CN" altLang="en-US" sz="2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1262723"/>
      </p:ext>
    </p:extLst>
  </p:cSld>
  <p:clrMapOvr>
    <a:masterClrMapping/>
  </p:clrMapOvr>
  <mc:AlternateContent xmlns:mc="http://schemas.openxmlformats.org/markup-compatibility/2006" xmlns:p14="http://schemas.microsoft.com/office/powerpoint/2010/main">
    <mc:Choice Requires="p14">
      <p:transition spd="med" p14:dur="700" advTm="4242">
        <p:fade/>
      </p:transition>
    </mc:Choice>
    <mc:Fallback xmlns="">
      <p:transition spd="med" advTm="42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D4F9DB-3EB8-B8ED-C0C2-19EB8F2D3D74}"/>
              </a:ext>
            </a:extLst>
          </p:cNvPr>
          <p:cNvPicPr>
            <a:picLocks noChangeAspect="1"/>
          </p:cNvPicPr>
          <p:nvPr/>
        </p:nvPicPr>
        <p:blipFill rotWithShape="1">
          <a:blip r:embed="rId2">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3" name="文本框 2">
            <a:extLst>
              <a:ext uri="{FF2B5EF4-FFF2-40B4-BE49-F238E27FC236}">
                <a16:creationId xmlns:a16="http://schemas.microsoft.com/office/drawing/2014/main" id="{620EE62D-487C-9194-E1D9-37E85A158CEE}"/>
              </a:ext>
            </a:extLst>
          </p:cNvPr>
          <p:cNvSpPr txBox="1"/>
          <p:nvPr/>
        </p:nvSpPr>
        <p:spPr>
          <a:xfrm>
            <a:off x="1079369" y="1865302"/>
            <a:ext cx="10033262" cy="4524315"/>
          </a:xfrm>
          <a:prstGeom prst="rect">
            <a:avLst/>
          </a:prstGeom>
          <a:noFill/>
        </p:spPr>
        <p:txBody>
          <a:bodyPr wrap="square" rtlCol="0">
            <a:spAutoFit/>
          </a:bodyPr>
          <a:lstStyle/>
          <a:p>
            <a:pPr marL="342900" indent="-342900" algn="just">
              <a:buFont typeface="+mj-lt"/>
              <a:buAutoNum type="arabicPeriod"/>
            </a:pPr>
            <a:r>
              <a:rPr lang="en-US" altLang="zh-CN" sz="2400" dirty="0">
                <a:latin typeface="Times New Roman" panose="02020603050405020304" pitchFamily="18" charset="0"/>
                <a:cs typeface="Times New Roman" panose="02020603050405020304" pitchFamily="18" charset="0"/>
              </a:rPr>
              <a:t>The selection of the first node in </a:t>
            </a:r>
            <a:r>
              <a:rPr lang="en-US" altLang="zh-CN" sz="2400" dirty="0" err="1">
                <a:latin typeface="Times New Roman" panose="02020603050405020304" pitchFamily="18" charset="0"/>
                <a:cs typeface="Times New Roman" panose="02020603050405020304" pitchFamily="18" charset="0"/>
              </a:rPr>
              <a:t>PrivBayes</a:t>
            </a:r>
            <a:r>
              <a:rPr lang="en-US" altLang="zh-CN" sz="2400" dirty="0">
                <a:latin typeface="Times New Roman" panose="02020603050405020304" pitchFamily="18" charset="0"/>
                <a:cs typeface="Times New Roman" panose="02020603050405020304" pitchFamily="18" charset="0"/>
              </a:rPr>
              <a:t> is random, and the mutual information between other nodes and the first node is used as the score function to construct the Bayesian network. These may result in candidate AP pairs with low mutual information joining the Bayesian network too early, which causes the average mutual information provided by all selected AP pairs to decrease, and ultimately there is a problem of </a:t>
            </a:r>
            <a:r>
              <a:rPr lang="en-US" altLang="zh-CN" sz="2400" dirty="0">
                <a:solidFill>
                  <a:schemeClr val="accent6">
                    <a:lumMod val="75000"/>
                  </a:schemeClr>
                </a:solidFill>
                <a:latin typeface="Times New Roman" panose="02020603050405020304" pitchFamily="18" charset="0"/>
                <a:cs typeface="Times New Roman" panose="02020603050405020304" pitchFamily="18" charset="0"/>
              </a:rPr>
              <a:t>poor quality of the constructed Bayesian network</a:t>
            </a:r>
            <a:r>
              <a:rPr lang="en-US" altLang="zh-CN" sz="2400" dirty="0">
                <a:latin typeface="Times New Roman" panose="02020603050405020304" pitchFamily="18" charset="0"/>
                <a:cs typeface="Times New Roman" panose="02020603050405020304" pitchFamily="18" charset="0"/>
              </a:rPr>
              <a:t>. </a:t>
            </a:r>
          </a:p>
          <a:p>
            <a:pPr marL="342900" indent="-342900" algn="just">
              <a:buFont typeface="+mj-lt"/>
              <a:buAutoNum type="arabicPeriod"/>
            </a:pPr>
            <a:endParaRPr lang="en-US" altLang="zh-CN" sz="24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altLang="zh-CN" sz="2400" dirty="0" err="1">
                <a:latin typeface="Times New Roman" panose="02020603050405020304" pitchFamily="18" charset="0"/>
                <a:cs typeface="Times New Roman" panose="02020603050405020304" pitchFamily="18" charset="0"/>
              </a:rPr>
              <a:t>PrivBayes</a:t>
            </a:r>
            <a:r>
              <a:rPr lang="en-US" altLang="zh-CN" sz="2400" dirty="0">
                <a:latin typeface="Times New Roman" panose="02020603050405020304" pitchFamily="18" charset="0"/>
                <a:cs typeface="Times New Roman" panose="02020603050405020304" pitchFamily="18" charset="0"/>
              </a:rPr>
              <a:t> directly allocates the privacy budget without considering the different privacy needs among different individuals and attributes and thus may lead to </a:t>
            </a:r>
            <a:r>
              <a:rPr lang="en-US" altLang="zh-CN" sz="2400" dirty="0">
                <a:solidFill>
                  <a:schemeClr val="accent6">
                    <a:lumMod val="75000"/>
                  </a:schemeClr>
                </a:solidFill>
                <a:latin typeface="Times New Roman" panose="02020603050405020304" pitchFamily="18" charset="0"/>
                <a:cs typeface="Times New Roman" panose="02020603050405020304" pitchFamily="18" charset="0"/>
              </a:rPr>
              <a:t>unreasonable addition of noise</a:t>
            </a:r>
            <a:r>
              <a:rPr lang="en-US" altLang="zh-CN" sz="2400" dirty="0">
                <a:latin typeface="Times New Roman" panose="02020603050405020304" pitchFamily="18" charset="0"/>
                <a:cs typeface="Times New Roman" panose="02020603050405020304" pitchFamily="18" charset="0"/>
              </a:rPr>
              <a:t>, which has an impact on the usability and privacy of data.</a:t>
            </a:r>
            <a:endParaRPr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B22C69EE-1482-0B6A-C0EB-860EC3F5E170}"/>
              </a:ext>
            </a:extLst>
          </p:cNvPr>
          <p:cNvSpPr txBox="1"/>
          <p:nvPr/>
        </p:nvSpPr>
        <p:spPr>
          <a:xfrm>
            <a:off x="793030" y="1247814"/>
            <a:ext cx="10605940"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b="1" dirty="0">
                <a:latin typeface="Times New Roman" panose="02020603050405020304" pitchFamily="18" charset="0"/>
                <a:cs typeface="Times New Roman" panose="02020603050405020304" pitchFamily="18" charset="0"/>
              </a:rPr>
              <a:t>Problems with </a:t>
            </a:r>
            <a:r>
              <a:rPr lang="en-US" altLang="zh-CN" sz="2800" b="1" dirty="0" err="1">
                <a:latin typeface="Times New Roman" panose="02020603050405020304" pitchFamily="18" charset="0"/>
                <a:cs typeface="Times New Roman" panose="02020603050405020304" pitchFamily="18" charset="0"/>
              </a:rPr>
              <a:t>PrivBayes</a:t>
            </a:r>
            <a:r>
              <a:rPr lang="en-US" altLang="zh-CN"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270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36"/>
          <p:cNvSpPr/>
          <p:nvPr/>
        </p:nvSpPr>
        <p:spPr>
          <a:xfrm>
            <a:off x="1800729" y="2998916"/>
            <a:ext cx="8590539" cy="842507"/>
          </a:xfrm>
          <a:prstGeom prst="rect">
            <a:avLst/>
          </a:prstGeom>
          <a:noFill/>
        </p:spPr>
        <p:txBody>
          <a:bodyPr wrap="square" lIns="91281" tIns="45641" rIns="91281" bIns="45641">
            <a:spAutoFit/>
          </a:bodyPr>
          <a:lstStyle/>
          <a:p>
            <a:pPr marL="0" marR="0" lvl="0" indent="0" algn="ctr" defTabSz="1086709" rtl="0" eaLnBrk="1" fontAlgn="auto" latinLnBrk="0" hangingPunct="1">
              <a:lnSpc>
                <a:spcPct val="100000"/>
              </a:lnSpc>
              <a:spcBef>
                <a:spcPts val="0"/>
              </a:spcBef>
              <a:spcAft>
                <a:spcPts val="0"/>
              </a:spcAft>
              <a:buClrTx/>
              <a:buSzTx/>
              <a:buFontTx/>
              <a:buNone/>
              <a:tabLst/>
              <a:defRPr/>
            </a:pPr>
            <a:r>
              <a:rPr kumimoji="0" lang="en-US" altLang="zh-CN" sz="4876" b="1" i="0" u="none" strike="noStrike" kern="0" cap="none" spc="0" normalizeH="0" baseline="0" noProof="0" dirty="0">
                <a:ln>
                  <a:noFill/>
                </a:ln>
                <a:solidFill>
                  <a:srgbClr val="3B3837"/>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Improvements on </a:t>
            </a:r>
            <a:r>
              <a:rPr kumimoji="0" lang="en-US" altLang="zh-CN" sz="4876" b="1" i="0" u="none" strike="noStrike" kern="0" cap="none" spc="0" normalizeH="0" baseline="0" noProof="0" dirty="0" err="1">
                <a:ln>
                  <a:noFill/>
                </a:ln>
                <a:solidFill>
                  <a:srgbClr val="3B3837"/>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PrivBayes</a:t>
            </a:r>
            <a:endParaRPr kumimoji="0" lang="zh-CN" altLang="en-US" sz="4876" b="1" i="0" u="none" strike="noStrike" kern="0" cap="none" spc="0" normalizeH="0" baseline="0" noProof="0" dirty="0">
              <a:ln>
                <a:noFill/>
              </a:ln>
              <a:solidFill>
                <a:srgbClr val="3B3837"/>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pic>
        <p:nvPicPr>
          <p:cNvPr id="4" name="图片 3">
            <a:extLst>
              <a:ext uri="{FF2B5EF4-FFF2-40B4-BE49-F238E27FC236}">
                <a16:creationId xmlns:a16="http://schemas.microsoft.com/office/drawing/2014/main" id="{B0709A4D-5A7C-3515-FED8-165B6A331BDF}"/>
              </a:ext>
            </a:extLst>
          </p:cNvPr>
          <p:cNvPicPr>
            <a:picLocks noChangeAspect="1"/>
          </p:cNvPicPr>
          <p:nvPr/>
        </p:nvPicPr>
        <p:blipFill rotWithShape="1">
          <a:blip r:embed="rId3">
            <a:extLst>
              <a:ext uri="{28A0092B-C50C-407E-A947-70E740481C1C}">
                <a14:useLocalDpi xmlns:a14="http://schemas.microsoft.com/office/drawing/2010/main" val="0"/>
              </a:ext>
            </a:extLst>
          </a:blip>
          <a:srcRect t="27333" b="28078"/>
          <a:stretch/>
        </p:blipFill>
        <p:spPr>
          <a:xfrm>
            <a:off x="0" y="110208"/>
            <a:ext cx="2572068" cy="828220"/>
          </a:xfrm>
          <a:prstGeom prst="rect">
            <a:avLst/>
          </a:prstGeom>
        </p:spPr>
      </p:pic>
      <p:sp>
        <p:nvSpPr>
          <p:cNvPr id="2" name="等腰三角形 1">
            <a:extLst>
              <a:ext uri="{FF2B5EF4-FFF2-40B4-BE49-F238E27FC236}">
                <a16:creationId xmlns:a16="http://schemas.microsoft.com/office/drawing/2014/main" id="{D3786640-D1D4-4B64-CB6C-E0CFE4555E8B}"/>
              </a:ext>
            </a:extLst>
          </p:cNvPr>
          <p:cNvSpPr/>
          <p:nvPr/>
        </p:nvSpPr>
        <p:spPr>
          <a:xfrm rot="3259845">
            <a:off x="9952811" y="1690174"/>
            <a:ext cx="939800" cy="768350"/>
          </a:xfrm>
          <a:prstGeom prst="triangle">
            <a:avLst/>
          </a:prstGeom>
          <a:solidFill>
            <a:srgbClr val="81A3A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9" name="任意多边形 21">
            <a:extLst>
              <a:ext uri="{FF2B5EF4-FFF2-40B4-BE49-F238E27FC236}">
                <a16:creationId xmlns:a16="http://schemas.microsoft.com/office/drawing/2014/main" id="{F5CDC432-B50B-A153-8471-865CDAAC0FE6}"/>
              </a:ext>
            </a:extLst>
          </p:cNvPr>
          <p:cNvSpPr/>
          <p:nvPr/>
        </p:nvSpPr>
        <p:spPr>
          <a:xfrm rot="4181631">
            <a:off x="9935974" y="3855726"/>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0" name="矩形 9">
            <a:extLst>
              <a:ext uri="{FF2B5EF4-FFF2-40B4-BE49-F238E27FC236}">
                <a16:creationId xmlns:a16="http://schemas.microsoft.com/office/drawing/2014/main" id="{560F0E39-FF7D-CA2C-FB61-B157CEDE85FD}"/>
              </a:ext>
            </a:extLst>
          </p:cNvPr>
          <p:cNvSpPr/>
          <p:nvPr/>
        </p:nvSpPr>
        <p:spPr bwMode="auto">
          <a:xfrm rot="9252532">
            <a:off x="10996251" y="5562179"/>
            <a:ext cx="486000" cy="485775"/>
          </a:xfrm>
          <a:prstGeom prst="rect">
            <a:avLst/>
          </a:prstGeom>
          <a:noFill/>
          <a:ln>
            <a:solidFill>
              <a:srgbClr val="1C698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a:extLst>
              <a:ext uri="{FF2B5EF4-FFF2-40B4-BE49-F238E27FC236}">
                <a16:creationId xmlns:a16="http://schemas.microsoft.com/office/drawing/2014/main" id="{7BCA47D0-E20D-ABA8-5543-B4FAE77FE418}"/>
              </a:ext>
            </a:extLst>
          </p:cNvPr>
          <p:cNvSpPr/>
          <p:nvPr/>
        </p:nvSpPr>
        <p:spPr>
          <a:xfrm>
            <a:off x="5421258" y="1393825"/>
            <a:ext cx="1349483" cy="1361048"/>
          </a:xfrm>
          <a:prstGeom prst="ellipse">
            <a:avLst/>
          </a:prstGeom>
          <a:noFill/>
          <a:ln w="38100">
            <a:solidFill>
              <a:srgbClr val="3B38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6709"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rgbClr val="3B3837"/>
                </a:solidFill>
                <a:effectLst/>
                <a:uLnTx/>
                <a:uFillTx/>
                <a:latin typeface="Calibri"/>
                <a:ea typeface="宋体" panose="02010600030101010101" pitchFamily="2" charset="-122"/>
                <a:cs typeface="+mn-cs"/>
              </a:rPr>
              <a:t>03</a:t>
            </a:r>
            <a:endParaRPr kumimoji="0" lang="zh-CN" altLang="en-US" sz="5400" b="0" i="0" u="none" strike="noStrike" kern="1200" cap="none" spc="0" normalizeH="0" baseline="0" noProof="0" dirty="0">
              <a:ln>
                <a:noFill/>
              </a:ln>
              <a:solidFill>
                <a:srgbClr val="3B3837"/>
              </a:solidFill>
              <a:effectLst/>
              <a:uLnTx/>
              <a:uFillTx/>
              <a:latin typeface="Calibri"/>
              <a:ea typeface="宋体" panose="02010600030101010101" pitchFamily="2" charset="-122"/>
              <a:cs typeface="+mn-cs"/>
            </a:endParaRPr>
          </a:p>
        </p:txBody>
      </p:sp>
      <p:sp>
        <p:nvSpPr>
          <p:cNvPr id="3" name="任意多边形 54">
            <a:extLst>
              <a:ext uri="{FF2B5EF4-FFF2-40B4-BE49-F238E27FC236}">
                <a16:creationId xmlns:a16="http://schemas.microsoft.com/office/drawing/2014/main" id="{F917C8D8-B522-BF06-C097-58B8686F9A8D}"/>
              </a:ext>
            </a:extLst>
          </p:cNvPr>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rgbClr val="81A3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940585628"/>
      </p:ext>
    </p:extLst>
  </p:cSld>
  <p:clrMapOvr>
    <a:masterClrMapping/>
  </p:clrMapOvr>
  <mc:AlternateContent xmlns:mc="http://schemas.openxmlformats.org/markup-compatibility/2006" xmlns:p14="http://schemas.microsoft.com/office/powerpoint/2010/main">
    <mc:Choice Requires="p14">
      <p:transition spd="med" p14:dur="700" advTm="5436">
        <p:fade/>
      </p:transition>
    </mc:Choice>
    <mc:Fallback xmlns="">
      <p:transition spd="med" advTm="5436">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7|1.9"/>
</p:tagLst>
</file>

<file path=ppt/tags/tag2.xml><?xml version="1.0" encoding="utf-8"?>
<p:tagLst xmlns:a="http://schemas.openxmlformats.org/drawingml/2006/main" xmlns:r="http://schemas.openxmlformats.org/officeDocument/2006/relationships" xmlns:p="http://schemas.openxmlformats.org/presentationml/2006/main">
  <p:tag name="TIMING" val="|0.7|1.9"/>
</p:tagLst>
</file>

<file path=ppt/tags/tag3.xml><?xml version="1.0" encoding="utf-8"?>
<p:tagLst xmlns:a="http://schemas.openxmlformats.org/drawingml/2006/main" xmlns:r="http://schemas.openxmlformats.org/officeDocument/2006/relationships" xmlns:p="http://schemas.openxmlformats.org/presentationml/2006/main">
  <p:tag name="TIMING" val="|0.7|1.9"/>
</p:tagLst>
</file>

<file path=ppt/tags/tag4.xml><?xml version="1.0" encoding="utf-8"?>
<p:tagLst xmlns:a="http://schemas.openxmlformats.org/drawingml/2006/main" xmlns:r="http://schemas.openxmlformats.org/officeDocument/2006/relationships" xmlns:p="http://schemas.openxmlformats.org/presentationml/2006/main">
  <p:tag name="TIMING" val="|0.7|1.9"/>
</p:tagLst>
</file>

<file path=ppt/tags/tag5.xml><?xml version="1.0" encoding="utf-8"?>
<p:tagLst xmlns:a="http://schemas.openxmlformats.org/drawingml/2006/main" xmlns:r="http://schemas.openxmlformats.org/officeDocument/2006/relationships" xmlns:p="http://schemas.openxmlformats.org/presentationml/2006/main">
  <p:tag name="TIMING" val="|0.7|1.9"/>
</p:tagLst>
</file>

<file path=ppt/tags/tag6.xml><?xml version="1.0" encoding="utf-8"?>
<p:tagLst xmlns:a="http://schemas.openxmlformats.org/drawingml/2006/main" xmlns:r="http://schemas.openxmlformats.org/officeDocument/2006/relationships" xmlns:p="http://schemas.openxmlformats.org/presentationml/2006/main">
  <p:tag name="TIMING" val="|0.7|1.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3083</TotalTime>
  <Words>1373</Words>
  <Application>Microsoft Office PowerPoint</Application>
  <PresentationFormat>宽屏</PresentationFormat>
  <Paragraphs>98</Paragraphs>
  <Slides>22</Slides>
  <Notes>14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22</vt:i4>
      </vt:variant>
    </vt:vector>
  </HeadingPairs>
  <TitlesOfParts>
    <vt:vector size="30" baseType="lpstr">
      <vt:lpstr>等线</vt:lpstr>
      <vt:lpstr>等线 Light</vt:lpstr>
      <vt:lpstr>Arial</vt:lpstr>
      <vt:lpstr>Calibri</vt:lpstr>
      <vt:lpstr>Cambria Math</vt:lpstr>
      <vt:lpstr>Times New Roman</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Churou Deng</dc:creator>
  <cp:lastModifiedBy>Churou Deng</cp:lastModifiedBy>
  <cp:revision>61</cp:revision>
  <dcterms:created xsi:type="dcterms:W3CDTF">2024-04-09T06:12:34Z</dcterms:created>
  <dcterms:modified xsi:type="dcterms:W3CDTF">2024-04-19T06:06:38Z</dcterms:modified>
</cp:coreProperties>
</file>